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62" r:id="rId5"/>
    <p:sldId id="259" r:id="rId6"/>
    <p:sldId id="260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1" r:id="rId16"/>
    <p:sldId id="269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5" r:id="rId30"/>
    <p:sldId id="292" r:id="rId31"/>
    <p:sldId id="293" r:id="rId32"/>
    <p:sldId id="294" r:id="rId33"/>
    <p:sldId id="295" r:id="rId34"/>
    <p:sldId id="296" r:id="rId35"/>
    <p:sldId id="287" r:id="rId36"/>
    <p:sldId id="288" r:id="rId37"/>
    <p:sldId id="291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84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D0986-97F7-4175-B686-0011CCABE699}" type="datetimeFigureOut">
              <a:rPr lang="az-AZ" smtClean="0"/>
              <a:t>22.09.2022</a:t>
            </a:fld>
            <a:endParaRPr lang="az-A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az-A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1CE939B0-859A-4FC8-B5FA-68778182A3F7}" type="slidenum">
              <a:rPr lang="az-AZ" smtClean="0"/>
              <a:t>‹#›</a:t>
            </a:fld>
            <a:endParaRPr lang="az-AZ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1685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D0986-97F7-4175-B686-0011CCABE699}" type="datetimeFigureOut">
              <a:rPr lang="az-AZ" smtClean="0"/>
              <a:t>22.09.2022</a:t>
            </a:fld>
            <a:endParaRPr lang="az-A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z-A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939B0-859A-4FC8-B5FA-68778182A3F7}" type="slidenum">
              <a:rPr lang="az-AZ" smtClean="0"/>
              <a:t>‹#›</a:t>
            </a:fld>
            <a:endParaRPr lang="az-AZ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6752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D0986-97F7-4175-B686-0011CCABE699}" type="datetimeFigureOut">
              <a:rPr lang="az-AZ" smtClean="0"/>
              <a:t>22.09.2022</a:t>
            </a:fld>
            <a:endParaRPr lang="az-A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z-A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939B0-859A-4FC8-B5FA-68778182A3F7}" type="slidenum">
              <a:rPr lang="az-AZ" smtClean="0"/>
              <a:t>‹#›</a:t>
            </a:fld>
            <a:endParaRPr lang="az-AZ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6969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D0986-97F7-4175-B686-0011CCABE699}" type="datetimeFigureOut">
              <a:rPr lang="az-AZ" smtClean="0"/>
              <a:t>22.09.2022</a:t>
            </a:fld>
            <a:endParaRPr lang="az-A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z-A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939B0-859A-4FC8-B5FA-68778182A3F7}" type="slidenum">
              <a:rPr lang="az-AZ" smtClean="0"/>
              <a:t>‹#›</a:t>
            </a:fld>
            <a:endParaRPr lang="az-AZ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9773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D0986-97F7-4175-B686-0011CCABE699}" type="datetimeFigureOut">
              <a:rPr lang="az-AZ" smtClean="0"/>
              <a:t>22.09.2022</a:t>
            </a:fld>
            <a:endParaRPr lang="az-A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z-A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939B0-859A-4FC8-B5FA-68778182A3F7}" type="slidenum">
              <a:rPr lang="az-AZ" smtClean="0"/>
              <a:t>‹#›</a:t>
            </a:fld>
            <a:endParaRPr lang="az-AZ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8353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D0986-97F7-4175-B686-0011CCABE699}" type="datetimeFigureOut">
              <a:rPr lang="az-AZ" smtClean="0"/>
              <a:t>22.09.2022</a:t>
            </a:fld>
            <a:endParaRPr lang="az-A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z-A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939B0-859A-4FC8-B5FA-68778182A3F7}" type="slidenum">
              <a:rPr lang="az-AZ" smtClean="0"/>
              <a:t>‹#›</a:t>
            </a:fld>
            <a:endParaRPr lang="az-AZ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4068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D0986-97F7-4175-B686-0011CCABE699}" type="datetimeFigureOut">
              <a:rPr lang="az-AZ" smtClean="0"/>
              <a:t>22.09.2022</a:t>
            </a:fld>
            <a:endParaRPr lang="az-A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z-A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939B0-859A-4FC8-B5FA-68778182A3F7}" type="slidenum">
              <a:rPr lang="az-AZ" smtClean="0"/>
              <a:t>‹#›</a:t>
            </a:fld>
            <a:endParaRPr lang="az-AZ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6013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D0986-97F7-4175-B686-0011CCABE699}" type="datetimeFigureOut">
              <a:rPr lang="az-AZ" smtClean="0"/>
              <a:t>22.09.2022</a:t>
            </a:fld>
            <a:endParaRPr lang="az-A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z-A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939B0-859A-4FC8-B5FA-68778182A3F7}" type="slidenum">
              <a:rPr lang="az-AZ" smtClean="0"/>
              <a:t>‹#›</a:t>
            </a:fld>
            <a:endParaRPr lang="az-AZ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1625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D0986-97F7-4175-B686-0011CCABE699}" type="datetimeFigureOut">
              <a:rPr lang="az-AZ" smtClean="0"/>
              <a:t>22.09.2022</a:t>
            </a:fld>
            <a:endParaRPr lang="az-A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z-A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939B0-859A-4FC8-B5FA-68778182A3F7}" type="slidenum">
              <a:rPr lang="az-AZ" smtClean="0"/>
              <a:t>‹#›</a:t>
            </a:fld>
            <a:endParaRPr lang="az-AZ"/>
          </a:p>
        </p:txBody>
      </p:sp>
    </p:spTree>
    <p:extLst>
      <p:ext uri="{BB962C8B-B14F-4D97-AF65-F5344CB8AC3E}">
        <p14:creationId xmlns:p14="http://schemas.microsoft.com/office/powerpoint/2010/main" val="2135343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D0986-97F7-4175-B686-0011CCABE699}" type="datetimeFigureOut">
              <a:rPr lang="az-AZ" smtClean="0"/>
              <a:t>22.09.2022</a:t>
            </a:fld>
            <a:endParaRPr lang="az-A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z-A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939B0-859A-4FC8-B5FA-68778182A3F7}" type="slidenum">
              <a:rPr lang="az-AZ" smtClean="0"/>
              <a:t>‹#›</a:t>
            </a:fld>
            <a:endParaRPr lang="az-AZ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0172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EBFD0986-97F7-4175-B686-0011CCABE699}" type="datetimeFigureOut">
              <a:rPr lang="az-AZ" smtClean="0"/>
              <a:t>22.09.2022</a:t>
            </a:fld>
            <a:endParaRPr lang="az-A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az-A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939B0-859A-4FC8-B5FA-68778182A3F7}" type="slidenum">
              <a:rPr lang="az-AZ" smtClean="0"/>
              <a:t>‹#›</a:t>
            </a:fld>
            <a:endParaRPr lang="az-AZ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2758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D0986-97F7-4175-B686-0011CCABE699}" type="datetimeFigureOut">
              <a:rPr lang="az-AZ" smtClean="0"/>
              <a:t>22.09.2022</a:t>
            </a:fld>
            <a:endParaRPr lang="az-A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z-A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1CE939B0-859A-4FC8-B5FA-68778182A3F7}" type="slidenum">
              <a:rPr lang="az-AZ" smtClean="0"/>
              <a:t>‹#›</a:t>
            </a:fld>
            <a:endParaRPr lang="az-AZ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6454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A8FC6-1684-4066-BCD9-10F6E7EBDD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687898"/>
            <a:ext cx="8825658" cy="2239860"/>
          </a:xfrm>
        </p:spPr>
        <p:txBody>
          <a:bodyPr/>
          <a:lstStyle/>
          <a:p>
            <a:r>
              <a:rPr lang="en-US" sz="4000" dirty="0"/>
              <a:t>QULAKCIG FIBRILYASIYASI ZAMANI CERRAHI VE HIBRID ABLASYA PROSEDURU</a:t>
            </a:r>
            <a:endParaRPr lang="az-AZ" sz="4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A6F161-56D2-496F-91C0-34C3FA3861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87068" y="3930244"/>
            <a:ext cx="4009938" cy="968928"/>
          </a:xfrm>
        </p:spPr>
        <p:txBody>
          <a:bodyPr/>
          <a:lstStyle/>
          <a:p>
            <a:r>
              <a:rPr lang="en-US" dirty="0"/>
              <a:t>UZMAN DR. SERKAN  CELIK </a:t>
            </a:r>
          </a:p>
          <a:p>
            <a:r>
              <a:rPr lang="en-US" dirty="0"/>
              <a:t>BAKI SAGLAMLIK MERKEZI </a:t>
            </a:r>
            <a:endParaRPr lang="az-AZ" dirty="0"/>
          </a:p>
        </p:txBody>
      </p:sp>
    </p:spTree>
    <p:extLst>
      <p:ext uri="{BB962C8B-B14F-4D97-AF65-F5344CB8AC3E}">
        <p14:creationId xmlns:p14="http://schemas.microsoft.com/office/powerpoint/2010/main" val="30718687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CFCEC9E-1EF0-48B2-8656-B834C5E97D35}"/>
              </a:ext>
            </a:extLst>
          </p:cNvPr>
          <p:cNvSpPr txBox="1"/>
          <p:nvPr/>
        </p:nvSpPr>
        <p:spPr>
          <a:xfrm>
            <a:off x="1778466" y="1015067"/>
            <a:ext cx="811215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 err="1"/>
              <a:t>Kalp</a:t>
            </a:r>
            <a:r>
              <a:rPr lang="en-US" sz="4000" dirty="0"/>
              <a:t> </a:t>
            </a:r>
            <a:r>
              <a:rPr lang="en-US" sz="4000" dirty="0" err="1"/>
              <a:t>Ameliyatı</a:t>
            </a:r>
            <a:r>
              <a:rPr lang="en-US" sz="4000" dirty="0"/>
              <a:t> </a:t>
            </a:r>
            <a:r>
              <a:rPr lang="en-US" sz="4000" dirty="0" err="1"/>
              <a:t>Geçirecek</a:t>
            </a:r>
            <a:r>
              <a:rPr lang="en-US" sz="4000" dirty="0"/>
              <a:t> Olan </a:t>
            </a:r>
            <a:r>
              <a:rPr lang="en-US" sz="4000" dirty="0" err="1"/>
              <a:t>Hastada</a:t>
            </a:r>
            <a:r>
              <a:rPr lang="en-US" sz="4000" dirty="0"/>
              <a:t> </a:t>
            </a:r>
            <a:br>
              <a:rPr lang="en-US" sz="4000" dirty="0"/>
            </a:br>
            <a:r>
              <a:rPr lang="en-US" sz="4000" dirty="0" err="1"/>
              <a:t>Preoperatif</a:t>
            </a:r>
            <a:r>
              <a:rPr lang="en-US" sz="4000" dirty="0"/>
              <a:t> AF </a:t>
            </a:r>
            <a:r>
              <a:rPr lang="en-US" sz="4000" dirty="0" err="1"/>
              <a:t>varlığı</a:t>
            </a:r>
            <a:r>
              <a:rPr lang="en-US" sz="4000" dirty="0"/>
              <a:t>!</a:t>
            </a:r>
            <a:endParaRPr lang="az-AZ" sz="4000" dirty="0"/>
          </a:p>
        </p:txBody>
      </p:sp>
    </p:spTree>
    <p:extLst>
      <p:ext uri="{BB962C8B-B14F-4D97-AF65-F5344CB8AC3E}">
        <p14:creationId xmlns:p14="http://schemas.microsoft.com/office/powerpoint/2010/main" val="42398115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48174-1F82-4EA0-B2E6-7D2E9CE80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1901" y="1"/>
            <a:ext cx="5492953" cy="1065401"/>
          </a:xfrm>
        </p:spPr>
        <p:txBody>
          <a:bodyPr>
            <a:normAutofit fontScale="90000"/>
          </a:bodyPr>
          <a:lstStyle/>
          <a:p>
            <a:r>
              <a:rPr lang="it-IT" dirty="0">
                <a:solidFill>
                  <a:srgbClr val="FF0000"/>
                </a:solidFill>
              </a:rPr>
              <a:t>Perioperatif Artmış 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Mortalite ve Morbidite!</a:t>
            </a:r>
            <a:br>
              <a:rPr lang="it-IT" dirty="0">
                <a:solidFill>
                  <a:srgbClr val="FF0000"/>
                </a:solidFill>
              </a:rPr>
            </a:br>
            <a:endParaRPr lang="az-AZ" dirty="0">
              <a:solidFill>
                <a:srgbClr val="FF0000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F2DD6AD-FAA3-4114-A897-975185246B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3005" y="897622"/>
            <a:ext cx="7088697" cy="44906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4D586B-9D25-4DD4-87D5-0C126AAAD4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5339" y="1761688"/>
            <a:ext cx="6663655" cy="419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1602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98B76-3EDA-45C7-9E39-9D600A993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7618" y="1"/>
            <a:ext cx="5887236" cy="1115735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Uzun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Dönemde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Mortalite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Artar</a:t>
            </a:r>
            <a:r>
              <a:rPr lang="en-US" dirty="0">
                <a:solidFill>
                  <a:srgbClr val="FF0000"/>
                </a:solidFill>
              </a:rPr>
              <a:t>!</a:t>
            </a:r>
            <a:br>
              <a:rPr lang="en-US" dirty="0">
                <a:solidFill>
                  <a:srgbClr val="FF0000"/>
                </a:solidFill>
              </a:rPr>
            </a:br>
            <a:endParaRPr lang="az-AZ" dirty="0">
              <a:solidFill>
                <a:srgbClr val="FF0000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1497F73-2D24-4558-A9D0-D3B2E67DA6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0059" y="897622"/>
            <a:ext cx="6853805" cy="51927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5126C8-49F6-4FDC-84E7-569C5BC850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1018" y="2072081"/>
            <a:ext cx="5570288" cy="343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4280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21B99-A4F4-4B01-BF76-7CC477CB3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1626" y="13501"/>
            <a:ext cx="5291617" cy="1316154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Uzun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dönem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artan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Morbidite</a:t>
            </a:r>
            <a:r>
              <a:rPr lang="en-US" dirty="0">
                <a:solidFill>
                  <a:srgbClr val="FF0000"/>
                </a:solidFill>
              </a:rPr>
              <a:t>!</a:t>
            </a:r>
            <a:br>
              <a:rPr lang="en-US" dirty="0">
                <a:solidFill>
                  <a:srgbClr val="FF0000"/>
                </a:solidFill>
              </a:rPr>
            </a:br>
            <a:endParaRPr lang="az-AZ" dirty="0">
              <a:solidFill>
                <a:srgbClr val="FF0000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CD5B370-DD71-4CE3-9F14-B2924995BD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558" y="973123"/>
            <a:ext cx="7491369" cy="44926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74B966-C347-4F4A-8EEB-99DDE5AB0F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4631" y="1686187"/>
            <a:ext cx="5291617" cy="39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5479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4F490-00C9-4041-A2E2-E87C49D34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1"/>
            <a:ext cx="9603275" cy="629173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Survi</a:t>
            </a:r>
            <a:r>
              <a:rPr lang="en-US" dirty="0"/>
              <a:t>: AF </a:t>
            </a:r>
            <a:r>
              <a:rPr lang="en-US" dirty="0" err="1"/>
              <a:t>Müdahale</a:t>
            </a:r>
            <a:r>
              <a:rPr lang="en-US" dirty="0"/>
              <a:t> </a:t>
            </a:r>
            <a:r>
              <a:rPr lang="en-US" dirty="0" err="1"/>
              <a:t>edilirse</a:t>
            </a:r>
            <a:r>
              <a:rPr lang="en-US" dirty="0"/>
              <a:t>!</a:t>
            </a:r>
            <a:br>
              <a:rPr lang="en-US" dirty="0"/>
            </a:br>
            <a:endParaRPr lang="az-AZ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2F38E65-177C-4FA3-8D4D-9D8E9615CB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0728" y="629174"/>
            <a:ext cx="7592035" cy="48365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34D724-64E4-4DD9-B41E-9631AA3E2C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4495" y="1753299"/>
            <a:ext cx="7717872" cy="401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3788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260AD-DC8F-49A7-88D5-6902418FA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1"/>
            <a:ext cx="9603275" cy="587228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Survi</a:t>
            </a:r>
            <a:r>
              <a:rPr lang="en-US" dirty="0"/>
              <a:t>: AF </a:t>
            </a:r>
            <a:r>
              <a:rPr lang="en-US" dirty="0" err="1"/>
              <a:t>Düzeltilirse</a:t>
            </a:r>
            <a:r>
              <a:rPr lang="en-US" dirty="0"/>
              <a:t>!</a:t>
            </a:r>
            <a:br>
              <a:rPr lang="en-US" dirty="0"/>
            </a:br>
            <a:endParaRPr lang="az-AZ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C733D98-0B91-4EC3-A8DB-52CFE933C0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950722"/>
            <a:ext cx="6660859" cy="48209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7AC612-F2B0-494A-A02B-B283E2E080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1233" y="2164360"/>
            <a:ext cx="5746459" cy="382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2440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E416F-C2F9-4434-A376-7255F174D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92279"/>
            <a:ext cx="9603275" cy="704675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Survi</a:t>
            </a:r>
            <a:r>
              <a:rPr lang="en-US" dirty="0"/>
              <a:t>: AF </a:t>
            </a:r>
            <a:r>
              <a:rPr lang="en-US" dirty="0" err="1"/>
              <a:t>Düzeltilirse</a:t>
            </a:r>
            <a:r>
              <a:rPr lang="en-US" dirty="0"/>
              <a:t>!</a:t>
            </a:r>
            <a:br>
              <a:rPr lang="en-US" dirty="0"/>
            </a:br>
            <a:endParaRPr lang="az-AZ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1C1ADC6-6313-496A-9B7A-28B015D143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391" y="796954"/>
            <a:ext cx="7197754" cy="46688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ADB404-9360-4CC4-94FC-9D777013AC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8169" y="1812023"/>
            <a:ext cx="6576969" cy="393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4610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45DEC-CF94-48FF-B5BD-0E5D36067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1"/>
            <a:ext cx="9603275" cy="570450"/>
          </a:xfrm>
        </p:spPr>
        <p:txBody>
          <a:bodyPr/>
          <a:lstStyle/>
          <a:p>
            <a:r>
              <a:rPr lang="en-US" dirty="0" err="1"/>
              <a:t>Serebrovasküler</a:t>
            </a:r>
            <a:r>
              <a:rPr lang="en-US" dirty="0"/>
              <a:t> Olay </a:t>
            </a:r>
            <a:r>
              <a:rPr lang="en-US" dirty="0" err="1"/>
              <a:t>üzerine</a:t>
            </a:r>
            <a:r>
              <a:rPr lang="en-US" dirty="0"/>
              <a:t> </a:t>
            </a:r>
            <a:r>
              <a:rPr lang="en-US" dirty="0" err="1"/>
              <a:t>etkisi</a:t>
            </a:r>
            <a:r>
              <a:rPr lang="en-US" dirty="0"/>
              <a:t>:</a:t>
            </a:r>
            <a:endParaRPr lang="az-AZ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787E797-FECB-4CA6-A16E-39B5E4388B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724" y="746620"/>
            <a:ext cx="5838738" cy="47191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1A8F16-2572-4BAE-A9D9-3A6A080DBD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1350" y="746620"/>
            <a:ext cx="6210649" cy="471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282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A2DFB-8433-447C-B38A-55AE53977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2856" y="0"/>
            <a:ext cx="9603275" cy="562062"/>
          </a:xfrm>
        </p:spPr>
        <p:txBody>
          <a:bodyPr/>
          <a:lstStyle/>
          <a:p>
            <a:r>
              <a:rPr lang="en-US" dirty="0" err="1"/>
              <a:t>Antikoagulasyon</a:t>
            </a:r>
            <a:r>
              <a:rPr lang="en-US" dirty="0"/>
              <a:t> </a:t>
            </a:r>
            <a:r>
              <a:rPr lang="en-US" dirty="0" err="1"/>
              <a:t>ihtiyacı</a:t>
            </a:r>
            <a:r>
              <a:rPr lang="en-US" dirty="0"/>
              <a:t>:</a:t>
            </a:r>
            <a:endParaRPr lang="az-AZ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B7672FA-5A5A-482E-8D64-C7786F8A64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3949" y="998290"/>
            <a:ext cx="6602135" cy="44674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497EBB-4478-46D0-941F-1DDBD0ACF4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2077" y="1761688"/>
            <a:ext cx="5352176" cy="4098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822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5EDA0-4098-4F21-8B9D-88CC5F969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863180"/>
          </a:xfrm>
        </p:spPr>
        <p:txBody>
          <a:bodyPr/>
          <a:lstStyle/>
          <a:p>
            <a:r>
              <a:rPr lang="en-US" dirty="0"/>
              <a:t>Maze</a:t>
            </a:r>
            <a:br>
              <a:rPr lang="en-US" dirty="0"/>
            </a:br>
            <a:r>
              <a:rPr lang="en-US" dirty="0" err="1"/>
              <a:t>Güvenli</a:t>
            </a:r>
            <a:r>
              <a:rPr lang="en-US" dirty="0"/>
              <a:t> mi?</a:t>
            </a:r>
            <a:endParaRPr lang="az-AZ" dirty="0"/>
          </a:p>
        </p:txBody>
      </p:sp>
    </p:spTree>
    <p:extLst>
      <p:ext uri="{BB962C8B-B14F-4D97-AF65-F5344CB8AC3E}">
        <p14:creationId xmlns:p14="http://schemas.microsoft.com/office/powerpoint/2010/main" val="12624739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51C46-96AC-4F91-871C-B48140DF3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SEYIRICI ARITMIYA DUSERGESI </a:t>
            </a:r>
            <a:br>
              <a:rPr lang="en-US" dirty="0"/>
            </a:br>
            <a:r>
              <a:rPr lang="en-US" dirty="0" err="1"/>
              <a:t>Çıkar</a:t>
            </a:r>
            <a:r>
              <a:rPr lang="en-US" dirty="0"/>
              <a:t> </a:t>
            </a:r>
            <a:r>
              <a:rPr lang="en-US" dirty="0" err="1"/>
              <a:t>Çatışması</a:t>
            </a:r>
            <a:r>
              <a:rPr lang="en-US" dirty="0"/>
              <a:t> </a:t>
            </a:r>
            <a:r>
              <a:rPr lang="en-US" dirty="0" err="1"/>
              <a:t>Beyanı</a:t>
            </a:r>
            <a:endParaRPr lang="az-A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8F7E1-0DB5-41EF-85B8-0F96473551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/>
              <a:t>SERKAN CELIK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400" dirty="0"/>
              <a:t>Bu </a:t>
            </a:r>
            <a:r>
              <a:rPr lang="en-US" sz="2400" dirty="0" err="1"/>
              <a:t>sunumun</a:t>
            </a:r>
            <a:r>
              <a:rPr lang="en-US" sz="2400" dirty="0"/>
              <a:t> </a:t>
            </a:r>
            <a:r>
              <a:rPr lang="en-US" sz="2400" dirty="0" err="1"/>
              <a:t>konusu</a:t>
            </a:r>
            <a:r>
              <a:rPr lang="en-US" sz="2400" dirty="0"/>
              <a:t> </a:t>
            </a:r>
            <a:r>
              <a:rPr lang="en-US" sz="2400" dirty="0" err="1"/>
              <a:t>ile</a:t>
            </a:r>
            <a:r>
              <a:rPr lang="en-US" sz="2400" dirty="0"/>
              <a:t> </a:t>
            </a:r>
            <a:r>
              <a:rPr lang="en-US" sz="2400" dirty="0" err="1"/>
              <a:t>ilgili</a:t>
            </a:r>
            <a:r>
              <a:rPr lang="en-US" sz="2400" dirty="0"/>
              <a:t> </a:t>
            </a:r>
            <a:r>
              <a:rPr lang="en-US" sz="2400" dirty="0" err="1"/>
              <a:t>olabilecek</a:t>
            </a:r>
            <a:r>
              <a:rPr lang="en-US" sz="2400" dirty="0"/>
              <a:t> </a:t>
            </a:r>
            <a:r>
              <a:rPr lang="en-US" sz="2400" dirty="0" err="1"/>
              <a:t>ticari</a:t>
            </a:r>
            <a:r>
              <a:rPr lang="en-US" sz="2400" dirty="0"/>
              <a:t> </a:t>
            </a:r>
            <a:r>
              <a:rPr lang="en-US" sz="2400" dirty="0" err="1"/>
              <a:t>çıkarım</a:t>
            </a:r>
            <a:r>
              <a:rPr lang="en-US" sz="2400" dirty="0"/>
              <a:t> </a:t>
            </a:r>
            <a:r>
              <a:rPr lang="en-US" sz="2400" dirty="0" err="1"/>
              <a:t>veya</a:t>
            </a:r>
            <a:r>
              <a:rPr lang="en-US" sz="2400" dirty="0"/>
              <a:t> </a:t>
            </a:r>
            <a:r>
              <a:rPr lang="en-US" sz="2400" dirty="0" err="1"/>
              <a:t>bağlantım</a:t>
            </a:r>
            <a:endParaRPr lang="en-US" sz="2400" dirty="0"/>
          </a:p>
          <a:p>
            <a:pPr marL="0" indent="0">
              <a:buNone/>
            </a:pPr>
            <a:r>
              <a:rPr lang="en-US" sz="2400" dirty="0" err="1"/>
              <a:t>Yoktur</a:t>
            </a:r>
            <a:endParaRPr lang="en-US" sz="2400" dirty="0"/>
          </a:p>
          <a:p>
            <a:endParaRPr lang="az-AZ" dirty="0"/>
          </a:p>
        </p:txBody>
      </p:sp>
    </p:spTree>
    <p:extLst>
      <p:ext uri="{BB962C8B-B14F-4D97-AF65-F5344CB8AC3E}">
        <p14:creationId xmlns:p14="http://schemas.microsoft.com/office/powerpoint/2010/main" val="38229555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147F664-66F6-4F82-AFA6-2AFEF0BACD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4283" y="1384183"/>
            <a:ext cx="5701717" cy="40815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D9726A-3AD8-413B-AB91-9DC5AB95A3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2003" y="-18030"/>
            <a:ext cx="6549420" cy="6886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9695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59857-5A29-4391-896F-FCFE6BCCF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509" y="360727"/>
            <a:ext cx="10375346" cy="1493027"/>
          </a:xfrm>
        </p:spPr>
        <p:txBody>
          <a:bodyPr>
            <a:normAutofit/>
          </a:bodyPr>
          <a:lstStyle/>
          <a:p>
            <a:r>
              <a:rPr lang="en-US" sz="4000" dirty="0" err="1"/>
              <a:t>Hangi</a:t>
            </a:r>
            <a:r>
              <a:rPr lang="en-US" sz="4000" dirty="0"/>
              <a:t> Hasta </a:t>
            </a:r>
            <a:r>
              <a:rPr lang="en-US" sz="4000" dirty="0" err="1"/>
              <a:t>Grubunda</a:t>
            </a:r>
            <a:br>
              <a:rPr lang="en-US" sz="4000" dirty="0"/>
            </a:br>
            <a:r>
              <a:rPr lang="en-US" sz="4000" dirty="0"/>
              <a:t>Maze!</a:t>
            </a:r>
            <a:endParaRPr lang="az-AZ" sz="4000" dirty="0"/>
          </a:p>
        </p:txBody>
      </p:sp>
    </p:spTree>
    <p:extLst>
      <p:ext uri="{BB962C8B-B14F-4D97-AF65-F5344CB8AC3E}">
        <p14:creationId xmlns:p14="http://schemas.microsoft.com/office/powerpoint/2010/main" val="15786102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2CB9264-CF25-4D14-B37B-F63DDEEA0D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90" y="309235"/>
            <a:ext cx="4211273" cy="44976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CFE20F-E433-45CD-9D6E-3D10950E87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2884" y="1174865"/>
            <a:ext cx="5188289" cy="449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1820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1120E-652F-4E27-8CA6-235423494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171" y="192948"/>
            <a:ext cx="5768829" cy="914400"/>
          </a:xfrm>
        </p:spPr>
        <p:txBody>
          <a:bodyPr/>
          <a:lstStyle/>
          <a:p>
            <a:r>
              <a:rPr lang="en-US" dirty="0"/>
              <a:t>Hasta </a:t>
            </a:r>
            <a:r>
              <a:rPr lang="en-US" dirty="0" err="1"/>
              <a:t>seçimi</a:t>
            </a:r>
            <a:r>
              <a:rPr lang="en-US" dirty="0"/>
              <a:t>: </a:t>
            </a:r>
            <a:r>
              <a:rPr lang="en-US" dirty="0" err="1"/>
              <a:t>Klavuzlar</a:t>
            </a:r>
            <a:endParaRPr lang="az-AZ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5953CAE-AC56-47A6-832C-3E07829134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7172" y="1954635"/>
            <a:ext cx="8112153" cy="35111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4903E6-EC4B-44AB-A2BB-DAE4C15F7C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8480" y="0"/>
            <a:ext cx="4633519" cy="176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6864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1369E64-FFE9-46FE-80E1-B9DF230B90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558" y="2016125"/>
            <a:ext cx="10242958" cy="34496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472BEA0-F20C-4C8F-BAB1-F4ED2E3360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7235" y="0"/>
            <a:ext cx="8066743" cy="174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4606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3021A4B-490F-4AC2-9333-2F60A7700E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46043"/>
            <a:ext cx="6837028" cy="54197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89DCC9-DFC1-4653-9279-B7469DAC7C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0782" y="1231201"/>
            <a:ext cx="6509856" cy="439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6344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7BC8CE1-8833-428A-9D1A-355D4BE3BC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83890"/>
            <a:ext cx="7659148" cy="53818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350341-BD77-4AFD-B8A0-C9D39DFAA7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6558" y="2114026"/>
            <a:ext cx="7155808" cy="400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8188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8100D03-C35A-4CA2-BA5E-EAFF9E56ED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744910"/>
            <a:ext cx="9857063" cy="46282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2514A1-6D17-4818-8BAC-C2E20CB213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7236" y="1"/>
            <a:ext cx="7982852" cy="1518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7898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D8E29-05C1-46BF-B2D9-2484DD720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Atrial </a:t>
            </a:r>
            <a:r>
              <a:rPr lang="en-US" dirty="0" err="1">
                <a:solidFill>
                  <a:srgbClr val="FF0000"/>
                </a:solidFill>
              </a:rPr>
              <a:t>fibrilasyon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cerrahisi</a:t>
            </a:r>
            <a:r>
              <a:rPr lang="en-US" dirty="0">
                <a:solidFill>
                  <a:srgbClr val="FF0000"/>
                </a:solidFill>
              </a:rPr>
              <a:t>:</a:t>
            </a:r>
            <a:endParaRPr lang="az-AZ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158A23-1A6E-41DF-8A6D-2A6E4A28E0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Güvenli</a:t>
            </a:r>
            <a:endParaRPr lang="en-US" dirty="0"/>
          </a:p>
          <a:p>
            <a:r>
              <a:rPr lang="en-US" dirty="0" err="1"/>
              <a:t>Ritim</a:t>
            </a:r>
            <a:r>
              <a:rPr lang="en-US" dirty="0"/>
              <a:t> </a:t>
            </a:r>
            <a:r>
              <a:rPr lang="en-US" dirty="0" err="1"/>
              <a:t>kontrolü</a:t>
            </a:r>
            <a:r>
              <a:rPr lang="en-US" dirty="0"/>
              <a:t> </a:t>
            </a:r>
            <a:r>
              <a:rPr lang="en-US" dirty="0" err="1"/>
              <a:t>sağlayan</a:t>
            </a:r>
            <a:endParaRPr lang="en-US" dirty="0"/>
          </a:p>
          <a:p>
            <a:r>
              <a:rPr lang="en-US" dirty="0" err="1"/>
              <a:t>Hastaların</a:t>
            </a:r>
            <a:r>
              <a:rPr lang="en-US" dirty="0"/>
              <a:t>,</a:t>
            </a:r>
          </a:p>
          <a:p>
            <a:pPr marL="0" indent="0">
              <a:buNone/>
            </a:pPr>
            <a:r>
              <a:rPr lang="en-US" dirty="0"/>
              <a:t>        - </a:t>
            </a:r>
            <a:r>
              <a:rPr lang="en-US" dirty="0" err="1"/>
              <a:t>Yaşam</a:t>
            </a:r>
            <a:r>
              <a:rPr lang="en-US" dirty="0"/>
              <a:t> </a:t>
            </a:r>
            <a:r>
              <a:rPr lang="en-US" dirty="0" err="1"/>
              <a:t>beklentisini</a:t>
            </a:r>
            <a:r>
              <a:rPr lang="en-US" dirty="0"/>
              <a:t> </a:t>
            </a:r>
            <a:r>
              <a:rPr lang="en-US" dirty="0" err="1"/>
              <a:t>artıran</a:t>
            </a:r>
            <a:r>
              <a:rPr lang="en-US" dirty="0"/>
              <a:t>,</a:t>
            </a:r>
          </a:p>
          <a:p>
            <a:pPr marL="0" indent="0">
              <a:buNone/>
            </a:pPr>
            <a:r>
              <a:rPr lang="en-US" dirty="0"/>
              <a:t>        -</a:t>
            </a:r>
            <a:r>
              <a:rPr lang="en-US" dirty="0" err="1"/>
              <a:t>Serebrovasküler</a:t>
            </a:r>
            <a:r>
              <a:rPr lang="en-US" dirty="0"/>
              <a:t> </a:t>
            </a:r>
            <a:r>
              <a:rPr lang="en-US" dirty="0" err="1"/>
              <a:t>hadise</a:t>
            </a:r>
            <a:r>
              <a:rPr lang="en-US" dirty="0"/>
              <a:t> </a:t>
            </a:r>
            <a:r>
              <a:rPr lang="en-US" dirty="0" err="1"/>
              <a:t>riskini</a:t>
            </a:r>
            <a:r>
              <a:rPr lang="en-US" dirty="0"/>
              <a:t> </a:t>
            </a:r>
            <a:r>
              <a:rPr lang="en-US" dirty="0" err="1"/>
              <a:t>azaltan</a:t>
            </a:r>
            <a:r>
              <a:rPr lang="en-US" dirty="0"/>
              <a:t>,</a:t>
            </a:r>
          </a:p>
          <a:p>
            <a:pPr marL="0" indent="0">
              <a:buNone/>
            </a:pPr>
            <a:r>
              <a:rPr lang="en-US" dirty="0"/>
              <a:t>         -</a:t>
            </a:r>
            <a:r>
              <a:rPr lang="en-US" dirty="0" err="1"/>
              <a:t>Antikoagulasyon</a:t>
            </a:r>
            <a:r>
              <a:rPr lang="en-US" dirty="0"/>
              <a:t> </a:t>
            </a:r>
            <a:r>
              <a:rPr lang="en-US" dirty="0" err="1"/>
              <a:t>ihtiyacını</a:t>
            </a:r>
            <a:r>
              <a:rPr lang="en-US" dirty="0"/>
              <a:t> </a:t>
            </a:r>
            <a:r>
              <a:rPr lang="en-US" dirty="0" err="1"/>
              <a:t>azaltan</a:t>
            </a:r>
            <a:r>
              <a:rPr lang="en-US" dirty="0"/>
              <a:t>,</a:t>
            </a:r>
          </a:p>
          <a:p>
            <a:pPr marL="0" indent="0">
              <a:buNone/>
            </a:pPr>
            <a:r>
              <a:rPr lang="en-US" dirty="0"/>
              <a:t>                                       </a:t>
            </a:r>
            <a:r>
              <a:rPr lang="en-US" dirty="0" err="1">
                <a:solidFill>
                  <a:schemeClr val="accent1"/>
                </a:solidFill>
              </a:rPr>
              <a:t>Göreceli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olarak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basit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bir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operasyondur</a:t>
            </a:r>
            <a:r>
              <a:rPr lang="en-US" dirty="0">
                <a:solidFill>
                  <a:schemeClr val="accent1"/>
                </a:solidFill>
              </a:rPr>
              <a:t>!</a:t>
            </a:r>
          </a:p>
          <a:p>
            <a:endParaRPr lang="az-AZ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8C119C-E708-4C92-B9B3-98FA54FEBD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0110" y="2852877"/>
            <a:ext cx="3053592" cy="254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8948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63085-0AD8-43D5-AF40-302103047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Lezyon</a:t>
            </a:r>
            <a:r>
              <a:rPr lang="en-US" dirty="0"/>
              <a:t> </a:t>
            </a:r>
            <a:r>
              <a:rPr lang="en-US" dirty="0" err="1"/>
              <a:t>Seçimi</a:t>
            </a:r>
            <a:r>
              <a:rPr lang="en-US" dirty="0"/>
              <a:t>: Cox’s Maze IV </a:t>
            </a:r>
            <a:endParaRPr lang="az-AZ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6270E9-AA81-4D81-AFBF-126BBB9124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z-AZ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56D1024-5A53-400A-8F1A-DD3582B6B88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447191" y="2019549"/>
            <a:ext cx="4645152" cy="3449389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2DA083-FC7D-450E-B0BF-2DA168467D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az-AZ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D1DE270-F71E-47A0-8C25-3C87BFEE4B9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412362" y="2010026"/>
            <a:ext cx="4642490" cy="3449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5346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CF688-2A37-40FA-8C8C-0D72C323F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3552" y="452718"/>
            <a:ext cx="3942826" cy="1400530"/>
          </a:xfrm>
        </p:spPr>
        <p:txBody>
          <a:bodyPr>
            <a:normAutofit fontScale="90000"/>
          </a:bodyPr>
          <a:lstStyle/>
          <a:p>
            <a:r>
              <a:rPr lang="en-US" dirty="0"/>
              <a:t>MAZE OPERASYONU </a:t>
            </a:r>
            <a:br>
              <a:rPr lang="en-US" dirty="0"/>
            </a:br>
            <a:endParaRPr lang="az-AZ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6C35BF3-6395-4923-9019-198A498A9B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724" y="209725"/>
            <a:ext cx="3598876" cy="42280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2A1879-8FE0-461C-8596-AFEBC75B34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7798" y="4035104"/>
            <a:ext cx="3733101" cy="28228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7D91FF-508E-496D-ABA1-06A0067406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1900" y="2136535"/>
            <a:ext cx="6241409" cy="345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9793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C337E-8A7B-402A-9BF8-BAA27EAEA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Hybrid procedure</a:t>
            </a:r>
            <a:endParaRPr lang="az-A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0153A7-2579-4CE5-BB67-9AA6286338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en-US" sz="11200" dirty="0"/>
              <a:t>Hybrid </a:t>
            </a:r>
            <a:r>
              <a:rPr lang="en-US" sz="11200" dirty="0" err="1"/>
              <a:t>yaklasimda</a:t>
            </a:r>
            <a:r>
              <a:rPr lang="en-US" sz="11200" dirty="0"/>
              <a:t>  </a:t>
            </a:r>
            <a:r>
              <a:rPr lang="en-US" sz="11200" dirty="0" err="1"/>
              <a:t>cerrahi</a:t>
            </a:r>
            <a:r>
              <a:rPr lang="en-US" sz="11200" dirty="0"/>
              <a:t> </a:t>
            </a:r>
            <a:r>
              <a:rPr lang="en-US" sz="11200" dirty="0" err="1"/>
              <a:t>ve</a:t>
            </a:r>
            <a:r>
              <a:rPr lang="en-US" sz="11200" dirty="0"/>
              <a:t> </a:t>
            </a:r>
            <a:r>
              <a:rPr lang="en-US" sz="11200" dirty="0" err="1"/>
              <a:t>kateter</a:t>
            </a:r>
            <a:r>
              <a:rPr lang="en-US" sz="11200" dirty="0"/>
              <a:t> </a:t>
            </a:r>
            <a:r>
              <a:rPr lang="en-US" sz="11200" dirty="0" err="1"/>
              <a:t>ablasyon</a:t>
            </a:r>
            <a:r>
              <a:rPr lang="en-US" sz="11200" dirty="0"/>
              <a:t> </a:t>
            </a:r>
            <a:r>
              <a:rPr lang="en-US" sz="11200" dirty="0" err="1"/>
              <a:t>birlikte</a:t>
            </a:r>
            <a:r>
              <a:rPr lang="en-US" sz="11200" dirty="0"/>
              <a:t> </a:t>
            </a:r>
            <a:r>
              <a:rPr lang="en-US" sz="11200" dirty="0" err="1"/>
              <a:t>yapilir</a:t>
            </a:r>
            <a:r>
              <a:rPr lang="en-US" sz="11200" dirty="0"/>
              <a:t>. </a:t>
            </a:r>
          </a:p>
          <a:p>
            <a:pPr marL="0" indent="0">
              <a:buNone/>
            </a:pPr>
            <a:r>
              <a:rPr lang="en-US" sz="11200" dirty="0">
                <a:solidFill>
                  <a:srgbClr val="FF0000"/>
                </a:solidFill>
              </a:rPr>
              <a:t>             </a:t>
            </a:r>
            <a:r>
              <a:rPr lang="en-US" sz="11200" dirty="0" err="1">
                <a:solidFill>
                  <a:srgbClr val="FF0000"/>
                </a:solidFill>
              </a:rPr>
              <a:t>Cerrahi</a:t>
            </a:r>
            <a:r>
              <a:rPr lang="en-US" sz="11200" dirty="0">
                <a:solidFill>
                  <a:srgbClr val="FF0000"/>
                </a:solidFill>
              </a:rPr>
              <a:t> </a:t>
            </a:r>
            <a:r>
              <a:rPr lang="en-US" sz="11200" dirty="0" err="1">
                <a:solidFill>
                  <a:srgbClr val="FF0000"/>
                </a:solidFill>
              </a:rPr>
              <a:t>yaklasimda</a:t>
            </a:r>
            <a:r>
              <a:rPr lang="en-US" sz="11200" dirty="0">
                <a:solidFill>
                  <a:srgbClr val="FF0000"/>
                </a:solidFill>
              </a:rPr>
              <a:t> ( </a:t>
            </a:r>
            <a:r>
              <a:rPr lang="en-US" sz="11200" dirty="0" err="1">
                <a:solidFill>
                  <a:srgbClr val="FF0000"/>
                </a:solidFill>
              </a:rPr>
              <a:t>epikardiyel</a:t>
            </a:r>
            <a:r>
              <a:rPr lang="en-US" sz="11200" dirty="0">
                <a:solidFill>
                  <a:srgbClr val="FF0000"/>
                </a:solidFill>
              </a:rPr>
              <a:t> </a:t>
            </a:r>
            <a:r>
              <a:rPr lang="en-US" sz="11200" dirty="0" err="1">
                <a:solidFill>
                  <a:srgbClr val="FF0000"/>
                </a:solidFill>
              </a:rPr>
              <a:t>ablasyon</a:t>
            </a:r>
            <a:r>
              <a:rPr lang="en-US" sz="11200" dirty="0">
                <a:solidFill>
                  <a:srgbClr val="FF0000"/>
                </a:solidFill>
              </a:rPr>
              <a:t>):</a:t>
            </a:r>
          </a:p>
          <a:p>
            <a:pPr marL="0" indent="0">
              <a:buNone/>
            </a:pPr>
            <a:r>
              <a:rPr lang="en-US" sz="11200" dirty="0"/>
              <a:t>                   - unilateral – bilateral </a:t>
            </a:r>
            <a:r>
              <a:rPr lang="en-US" sz="11200" dirty="0" err="1"/>
              <a:t>torakoskopik</a:t>
            </a:r>
            <a:r>
              <a:rPr lang="en-US" sz="11200" dirty="0"/>
              <a:t> </a:t>
            </a:r>
          </a:p>
          <a:p>
            <a:pPr marL="0" indent="0">
              <a:buNone/>
            </a:pPr>
            <a:r>
              <a:rPr lang="en-US" sz="11200" dirty="0"/>
              <a:t>                     - abdominal </a:t>
            </a:r>
            <a:r>
              <a:rPr lang="en-US" sz="11200" dirty="0" err="1"/>
              <a:t>veya</a:t>
            </a:r>
            <a:r>
              <a:rPr lang="en-US" sz="11200" dirty="0"/>
              <a:t> </a:t>
            </a:r>
            <a:r>
              <a:rPr lang="en-US" sz="11200" dirty="0" err="1"/>
              <a:t>subxifoidal</a:t>
            </a:r>
            <a:r>
              <a:rPr lang="en-US" sz="11200" dirty="0"/>
              <a:t> </a:t>
            </a:r>
            <a:r>
              <a:rPr lang="en-US" sz="11200" dirty="0" err="1"/>
              <a:t>yaklasim</a:t>
            </a:r>
            <a:r>
              <a:rPr lang="en-US" sz="11200" dirty="0"/>
              <a:t> </a:t>
            </a:r>
          </a:p>
          <a:p>
            <a:pPr marL="0" indent="0">
              <a:buNone/>
            </a:pPr>
            <a:r>
              <a:rPr lang="en-US" sz="11200" dirty="0"/>
              <a:t>             </a:t>
            </a:r>
            <a:r>
              <a:rPr lang="en-US" sz="11200" dirty="0" err="1">
                <a:solidFill>
                  <a:srgbClr val="FF0000"/>
                </a:solidFill>
              </a:rPr>
              <a:t>Kateter</a:t>
            </a:r>
            <a:r>
              <a:rPr lang="en-US" sz="11200" dirty="0">
                <a:solidFill>
                  <a:srgbClr val="FF0000"/>
                </a:solidFill>
              </a:rPr>
              <a:t> </a:t>
            </a:r>
            <a:r>
              <a:rPr lang="en-US" sz="11200" dirty="0" err="1">
                <a:solidFill>
                  <a:srgbClr val="FF0000"/>
                </a:solidFill>
              </a:rPr>
              <a:t>ablasyon</a:t>
            </a:r>
            <a:r>
              <a:rPr lang="en-US" sz="11200" dirty="0">
                <a:solidFill>
                  <a:srgbClr val="FF0000"/>
                </a:solidFill>
              </a:rPr>
              <a:t> ( </a:t>
            </a:r>
            <a:r>
              <a:rPr lang="en-US" sz="11200" dirty="0" err="1">
                <a:solidFill>
                  <a:srgbClr val="FF0000"/>
                </a:solidFill>
              </a:rPr>
              <a:t>endokardiyel</a:t>
            </a:r>
            <a:r>
              <a:rPr lang="en-US" sz="11200" dirty="0">
                <a:solidFill>
                  <a:srgbClr val="FF0000"/>
                </a:solidFill>
              </a:rPr>
              <a:t>):</a:t>
            </a:r>
          </a:p>
          <a:p>
            <a:pPr marL="0" indent="0">
              <a:buNone/>
            </a:pPr>
            <a:r>
              <a:rPr lang="en-US" sz="11200" dirty="0">
                <a:solidFill>
                  <a:srgbClr val="FF0000"/>
                </a:solidFill>
              </a:rPr>
              <a:t>         </a:t>
            </a:r>
          </a:p>
          <a:p>
            <a:pPr marL="0" indent="0">
              <a:buNone/>
            </a:pPr>
            <a:endParaRPr lang="en-US" sz="5000" dirty="0"/>
          </a:p>
          <a:p>
            <a:pPr marL="0" indent="0">
              <a:buNone/>
            </a:pPr>
            <a:endParaRPr lang="en-US" sz="3600" dirty="0"/>
          </a:p>
          <a:p>
            <a:endParaRPr lang="en-US" sz="3600" dirty="0"/>
          </a:p>
          <a:p>
            <a:endParaRPr lang="en-US" sz="36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    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az-AZ" dirty="0"/>
          </a:p>
        </p:txBody>
      </p:sp>
    </p:spTree>
    <p:extLst>
      <p:ext uri="{BB962C8B-B14F-4D97-AF65-F5344CB8AC3E}">
        <p14:creationId xmlns:p14="http://schemas.microsoft.com/office/powerpoint/2010/main" val="5488162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D0A8A-C505-4CBD-9BF0-AD68769FC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KIME HYBRID  YAPMAK LAZIM ?</a:t>
            </a:r>
            <a:endParaRPr lang="az-A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BA229C-063D-4083-AFD1-C54B451BBC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Farmakolojik</a:t>
            </a:r>
            <a:r>
              <a:rPr lang="en-US" dirty="0"/>
              <a:t> </a:t>
            </a:r>
            <a:r>
              <a:rPr lang="en-US" dirty="0" err="1"/>
              <a:t>veya</a:t>
            </a:r>
            <a:r>
              <a:rPr lang="en-US" dirty="0"/>
              <a:t> </a:t>
            </a:r>
            <a:r>
              <a:rPr lang="en-US" dirty="0" err="1"/>
              <a:t>rutin</a:t>
            </a:r>
            <a:r>
              <a:rPr lang="en-US" dirty="0"/>
              <a:t> </a:t>
            </a:r>
            <a:r>
              <a:rPr lang="en-US" dirty="0" err="1"/>
              <a:t>kateter</a:t>
            </a:r>
            <a:r>
              <a:rPr lang="en-US" dirty="0"/>
              <a:t> </a:t>
            </a:r>
            <a:r>
              <a:rPr lang="en-US" dirty="0" err="1"/>
              <a:t>ablasyonuna</a:t>
            </a:r>
            <a:r>
              <a:rPr lang="en-US" dirty="0"/>
              <a:t> </a:t>
            </a:r>
            <a:r>
              <a:rPr lang="en-US" dirty="0" err="1"/>
              <a:t>dirençli</a:t>
            </a:r>
            <a:r>
              <a:rPr lang="en-US" dirty="0"/>
              <a:t> </a:t>
            </a:r>
            <a:r>
              <a:rPr lang="en-US" dirty="0" err="1"/>
              <a:t>semptomatik</a:t>
            </a:r>
            <a:r>
              <a:rPr lang="en-US" dirty="0"/>
              <a:t> </a:t>
            </a:r>
            <a:r>
              <a:rPr lang="en-US" dirty="0" err="1"/>
              <a:t>persistan</a:t>
            </a:r>
            <a:r>
              <a:rPr lang="en-US" dirty="0"/>
              <a:t> </a:t>
            </a:r>
            <a:r>
              <a:rPr lang="en-US" dirty="0" err="1"/>
              <a:t>veya</a:t>
            </a:r>
            <a:r>
              <a:rPr lang="en-US" dirty="0"/>
              <a:t> </a:t>
            </a:r>
            <a:r>
              <a:rPr lang="en-US" dirty="0" err="1"/>
              <a:t>uzun</a:t>
            </a:r>
            <a:r>
              <a:rPr lang="en-US" dirty="0"/>
              <a:t> </a:t>
            </a:r>
            <a:r>
              <a:rPr lang="en-US" dirty="0" err="1"/>
              <a:t>süreli</a:t>
            </a:r>
            <a:r>
              <a:rPr lang="en-US" dirty="0"/>
              <a:t> </a:t>
            </a:r>
            <a:r>
              <a:rPr lang="en-US" dirty="0" err="1"/>
              <a:t>persistan</a:t>
            </a:r>
            <a:r>
              <a:rPr lang="en-US" dirty="0"/>
              <a:t> </a:t>
            </a:r>
            <a:r>
              <a:rPr lang="en-US" dirty="0" err="1"/>
              <a:t>atriyal</a:t>
            </a:r>
            <a:r>
              <a:rPr lang="en-US" dirty="0"/>
              <a:t> </a:t>
            </a:r>
            <a:r>
              <a:rPr lang="en-US" dirty="0" err="1"/>
              <a:t>fibrilasyonu</a:t>
            </a:r>
            <a:r>
              <a:rPr lang="en-US" dirty="0"/>
              <a:t> </a:t>
            </a:r>
            <a:r>
              <a:rPr lang="en-US" dirty="0" err="1"/>
              <a:t>olan</a:t>
            </a:r>
            <a:r>
              <a:rPr lang="en-US" dirty="0"/>
              <a:t> </a:t>
            </a:r>
            <a:r>
              <a:rPr lang="en-US" dirty="0" err="1"/>
              <a:t>hastalar</a:t>
            </a:r>
            <a:endParaRPr lang="en-US" dirty="0"/>
          </a:p>
          <a:p>
            <a:r>
              <a:rPr lang="en-US" dirty="0" err="1"/>
              <a:t>Başarısız</a:t>
            </a:r>
            <a:r>
              <a:rPr lang="en-US" dirty="0"/>
              <a:t> </a:t>
            </a:r>
            <a:r>
              <a:rPr lang="en-US" dirty="0" err="1"/>
              <a:t>kateter</a:t>
            </a:r>
            <a:r>
              <a:rPr lang="en-US" dirty="0"/>
              <a:t> </a:t>
            </a:r>
            <a:r>
              <a:rPr lang="en-US" dirty="0" err="1"/>
              <a:t>ablasyonları</a:t>
            </a:r>
            <a:r>
              <a:rPr lang="en-US" dirty="0"/>
              <a:t> </a:t>
            </a:r>
            <a:r>
              <a:rPr lang="en-US" dirty="0" err="1"/>
              <a:t>olan</a:t>
            </a:r>
            <a:r>
              <a:rPr lang="en-US" dirty="0"/>
              <a:t> </a:t>
            </a:r>
            <a:r>
              <a:rPr lang="en-US" dirty="0" err="1"/>
              <a:t>veya</a:t>
            </a:r>
            <a:r>
              <a:rPr lang="en-US" dirty="0"/>
              <a:t> </a:t>
            </a:r>
            <a:r>
              <a:rPr lang="en-US" dirty="0" err="1"/>
              <a:t>genişlemiş</a:t>
            </a:r>
            <a:r>
              <a:rPr lang="en-US" dirty="0"/>
              <a:t> sol </a:t>
            </a:r>
            <a:r>
              <a:rPr lang="en-US" dirty="0" err="1"/>
              <a:t>atriyal</a:t>
            </a:r>
            <a:r>
              <a:rPr lang="en-US" dirty="0"/>
              <a:t> </a:t>
            </a:r>
            <a:r>
              <a:rPr lang="en-US" dirty="0" err="1"/>
              <a:t>boyut</a:t>
            </a:r>
            <a:r>
              <a:rPr lang="en-US" dirty="0"/>
              <a:t> </a:t>
            </a:r>
            <a:r>
              <a:rPr lang="en-US" dirty="0" err="1"/>
              <a:t>veya</a:t>
            </a:r>
            <a:r>
              <a:rPr lang="en-US" dirty="0"/>
              <a:t> </a:t>
            </a:r>
            <a:r>
              <a:rPr lang="en-US" dirty="0" err="1"/>
              <a:t>atriyal</a:t>
            </a:r>
            <a:r>
              <a:rPr lang="en-US" dirty="0"/>
              <a:t> </a:t>
            </a:r>
            <a:r>
              <a:rPr lang="en-US" dirty="0" err="1"/>
              <a:t>fibrozis</a:t>
            </a:r>
            <a:r>
              <a:rPr lang="en-US" dirty="0"/>
              <a:t> </a:t>
            </a:r>
            <a:r>
              <a:rPr lang="en-US" dirty="0" err="1"/>
              <a:t>ile</a:t>
            </a:r>
            <a:r>
              <a:rPr lang="en-US" dirty="0"/>
              <a:t> </a:t>
            </a:r>
            <a:r>
              <a:rPr lang="en-US" dirty="0" err="1"/>
              <a:t>belirgin</a:t>
            </a:r>
            <a:r>
              <a:rPr lang="en-US" dirty="0"/>
              <a:t> </a:t>
            </a:r>
            <a:r>
              <a:rPr lang="en-US" dirty="0" err="1"/>
              <a:t>yapısal</a:t>
            </a:r>
            <a:r>
              <a:rPr lang="en-US" dirty="0"/>
              <a:t> </a:t>
            </a:r>
            <a:r>
              <a:rPr lang="en-US" dirty="0" err="1"/>
              <a:t>kalp</a:t>
            </a:r>
            <a:r>
              <a:rPr lang="en-US" dirty="0"/>
              <a:t> </a:t>
            </a:r>
            <a:r>
              <a:rPr lang="en-US" dirty="0" err="1"/>
              <a:t>hastalığı</a:t>
            </a:r>
            <a:r>
              <a:rPr lang="en-US" dirty="0"/>
              <a:t> </a:t>
            </a:r>
            <a:r>
              <a:rPr lang="en-US" dirty="0" err="1"/>
              <a:t>olan</a:t>
            </a:r>
            <a:r>
              <a:rPr lang="en-US" dirty="0"/>
              <a:t> </a:t>
            </a:r>
            <a:r>
              <a:rPr lang="en-US" dirty="0" err="1"/>
              <a:t>hastalarda</a:t>
            </a:r>
            <a:r>
              <a:rPr lang="en-US" dirty="0"/>
              <a:t>   hybrid </a:t>
            </a:r>
            <a:r>
              <a:rPr lang="en-US" dirty="0" err="1"/>
              <a:t>epikardiyal-endokardiyal</a:t>
            </a:r>
            <a:r>
              <a:rPr lang="en-US" dirty="0"/>
              <a:t> AF </a:t>
            </a:r>
            <a:r>
              <a:rPr lang="en-US" dirty="0" err="1"/>
              <a:t>ablasyonu</a:t>
            </a:r>
            <a:r>
              <a:rPr lang="en-US" dirty="0"/>
              <a:t> </a:t>
            </a:r>
            <a:r>
              <a:rPr lang="en-US" dirty="0" err="1"/>
              <a:t>için</a:t>
            </a:r>
            <a:r>
              <a:rPr lang="en-US" dirty="0"/>
              <a:t> </a:t>
            </a:r>
            <a:r>
              <a:rPr lang="en-US" dirty="0" err="1"/>
              <a:t>düşünülebilir</a:t>
            </a:r>
            <a:endParaRPr lang="az-AZ" dirty="0"/>
          </a:p>
        </p:txBody>
      </p:sp>
    </p:spTree>
    <p:extLst>
      <p:ext uri="{BB962C8B-B14F-4D97-AF65-F5344CB8AC3E}">
        <p14:creationId xmlns:p14="http://schemas.microsoft.com/office/powerpoint/2010/main" val="16753718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B70D6-8180-444F-A975-75AE74A1E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HYBRID PROCEDURE </a:t>
            </a:r>
            <a:endParaRPr lang="az-A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645142-5CDB-4E24-A7F7-4764C1D3AB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1 -  </a:t>
            </a:r>
            <a:r>
              <a:rPr lang="en-US" dirty="0" err="1"/>
              <a:t>Multidspliner</a:t>
            </a:r>
            <a:r>
              <a:rPr lang="en-US" dirty="0"/>
              <a:t> </a:t>
            </a:r>
            <a:r>
              <a:rPr lang="en-US" dirty="0" err="1"/>
              <a:t>yaklasmak</a:t>
            </a:r>
            <a:r>
              <a:rPr lang="en-US" dirty="0"/>
              <a:t> </a:t>
            </a:r>
            <a:r>
              <a:rPr lang="en-US" dirty="0" err="1"/>
              <a:t>gerekir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/>
              <a:t>2 -  </a:t>
            </a:r>
            <a:r>
              <a:rPr lang="en-US" dirty="0" err="1"/>
              <a:t>Avantaji</a:t>
            </a:r>
            <a:r>
              <a:rPr lang="en-US" dirty="0"/>
              <a:t> </a:t>
            </a:r>
            <a:r>
              <a:rPr lang="en-US" dirty="0" err="1"/>
              <a:t>pompasiz</a:t>
            </a:r>
            <a:r>
              <a:rPr lang="en-US" dirty="0"/>
              <a:t> </a:t>
            </a:r>
            <a:r>
              <a:rPr lang="en-US" dirty="0" err="1"/>
              <a:t>yapilmasi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minimal </a:t>
            </a:r>
            <a:r>
              <a:rPr lang="en-US" dirty="0" err="1"/>
              <a:t>invaziv</a:t>
            </a:r>
            <a:r>
              <a:rPr lang="en-US" dirty="0"/>
              <a:t> </a:t>
            </a:r>
            <a:r>
              <a:rPr lang="en-US" dirty="0" err="1"/>
              <a:t>olarak</a:t>
            </a:r>
            <a:r>
              <a:rPr lang="en-US" dirty="0"/>
              <a:t> </a:t>
            </a:r>
            <a:r>
              <a:rPr lang="en-US" dirty="0" err="1"/>
              <a:t>yapilabilmesi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/>
              <a:t>3 -  </a:t>
            </a:r>
            <a:r>
              <a:rPr lang="en-US" dirty="0" err="1"/>
              <a:t>Iki</a:t>
            </a:r>
            <a:r>
              <a:rPr lang="en-US" dirty="0"/>
              <a:t> </a:t>
            </a:r>
            <a:r>
              <a:rPr lang="en-US" dirty="0" err="1"/>
              <a:t>asamali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prosdur</a:t>
            </a:r>
            <a:r>
              <a:rPr lang="en-US" dirty="0"/>
              <a:t> </a:t>
            </a:r>
            <a:r>
              <a:rPr lang="en-US" dirty="0" err="1"/>
              <a:t>olmasi</a:t>
            </a:r>
            <a:r>
              <a:rPr lang="en-US" dirty="0"/>
              <a:t> </a:t>
            </a:r>
            <a:r>
              <a:rPr lang="en-US" dirty="0" err="1"/>
              <a:t>nedeniyle</a:t>
            </a:r>
            <a:r>
              <a:rPr lang="en-US" dirty="0"/>
              <a:t> hybrid </a:t>
            </a:r>
            <a:r>
              <a:rPr lang="en-US" dirty="0" err="1"/>
              <a:t>labaratuvar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antikogulasyon</a:t>
            </a:r>
            <a:r>
              <a:rPr lang="en-US" dirty="0"/>
              <a:t> </a:t>
            </a:r>
            <a:r>
              <a:rPr lang="en-US" dirty="0" err="1"/>
              <a:t>stratejisine</a:t>
            </a:r>
            <a:r>
              <a:rPr lang="en-US" dirty="0"/>
              <a:t> </a:t>
            </a:r>
            <a:r>
              <a:rPr lang="en-US" dirty="0" err="1"/>
              <a:t>dikkat</a:t>
            </a:r>
            <a:r>
              <a:rPr lang="en-US" dirty="0"/>
              <a:t> </a:t>
            </a:r>
            <a:r>
              <a:rPr lang="en-US" dirty="0" err="1"/>
              <a:t>etmek</a:t>
            </a:r>
            <a:r>
              <a:rPr lang="en-US" dirty="0"/>
              <a:t> </a:t>
            </a:r>
            <a:r>
              <a:rPr lang="en-US" dirty="0" err="1"/>
              <a:t>gerekir</a:t>
            </a:r>
            <a:r>
              <a:rPr lang="en-US" dirty="0"/>
              <a:t> .</a:t>
            </a:r>
          </a:p>
          <a:p>
            <a:pPr marL="0" indent="0">
              <a:buNone/>
            </a:pPr>
            <a:r>
              <a:rPr lang="en-US" dirty="0"/>
              <a:t>4 -  </a:t>
            </a:r>
            <a:r>
              <a:rPr lang="en-US" dirty="0" err="1"/>
              <a:t>Cerrahi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islem</a:t>
            </a:r>
            <a:r>
              <a:rPr lang="en-US" dirty="0"/>
              <a:t> </a:t>
            </a:r>
            <a:r>
              <a:rPr lang="en-US" dirty="0" err="1"/>
              <a:t>olmasi</a:t>
            </a:r>
            <a:r>
              <a:rPr lang="en-US" dirty="0"/>
              <a:t> </a:t>
            </a:r>
            <a:r>
              <a:rPr lang="en-US" dirty="0" err="1"/>
              <a:t>nedeniyle</a:t>
            </a:r>
            <a:r>
              <a:rPr lang="en-US" dirty="0"/>
              <a:t> </a:t>
            </a:r>
            <a:r>
              <a:rPr lang="en-US" dirty="0" err="1"/>
              <a:t>komplikasyon</a:t>
            </a:r>
            <a:r>
              <a:rPr lang="en-US" dirty="0"/>
              <a:t> </a:t>
            </a:r>
            <a:r>
              <a:rPr lang="en-US" dirty="0" err="1"/>
              <a:t>riski</a:t>
            </a:r>
            <a:r>
              <a:rPr lang="en-US" dirty="0"/>
              <a:t> </a:t>
            </a:r>
            <a:r>
              <a:rPr lang="en-US" dirty="0" err="1"/>
              <a:t>prosedurun</a:t>
            </a:r>
            <a:r>
              <a:rPr lang="en-US" dirty="0"/>
              <a:t> </a:t>
            </a:r>
            <a:r>
              <a:rPr lang="en-US" dirty="0" err="1"/>
              <a:t>dogasi</a:t>
            </a:r>
            <a:r>
              <a:rPr lang="en-US" dirty="0"/>
              <a:t> </a:t>
            </a:r>
            <a:r>
              <a:rPr lang="en-US" dirty="0" err="1"/>
              <a:t>geregi</a:t>
            </a:r>
            <a:r>
              <a:rPr lang="en-US" dirty="0"/>
              <a:t> </a:t>
            </a:r>
            <a:r>
              <a:rPr lang="en-US" dirty="0" err="1"/>
              <a:t>yuksek</a:t>
            </a:r>
            <a:r>
              <a:rPr lang="en-US" dirty="0"/>
              <a:t> </a:t>
            </a:r>
            <a:r>
              <a:rPr lang="en-US" dirty="0" err="1"/>
              <a:t>olacaktir</a:t>
            </a:r>
            <a:r>
              <a:rPr lang="en-US" dirty="0"/>
              <a:t>. ( HEMOTORAX , PULMONER VENLERIN YIRTILMASI, SOL ATRIAL PERFORASYON , PERIKARDIT )</a:t>
            </a:r>
          </a:p>
          <a:p>
            <a:endParaRPr lang="az-AZ" dirty="0"/>
          </a:p>
        </p:txBody>
      </p:sp>
    </p:spTree>
    <p:extLst>
      <p:ext uri="{BB962C8B-B14F-4D97-AF65-F5344CB8AC3E}">
        <p14:creationId xmlns:p14="http://schemas.microsoft.com/office/powerpoint/2010/main" val="26477905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EABC06A-94B9-461C-9113-CDA59B59A3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888" t="17152" r="32447" b="6396"/>
          <a:stretch/>
        </p:blipFill>
        <p:spPr>
          <a:xfrm>
            <a:off x="1483443" y="804519"/>
            <a:ext cx="8747235" cy="5931641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59BF85-460E-46C3-B23C-A577D187DC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296" y="246459"/>
            <a:ext cx="11675165" cy="55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5135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692840F-D9EC-4BAD-B781-492D8B9D48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4815" y="690123"/>
            <a:ext cx="8842367" cy="547775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BBD791-536E-4AFD-8A9A-AABC2CF668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273" y="92765"/>
            <a:ext cx="10313453" cy="341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6481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ACE1C-47F0-450C-9637-0E06D6FB4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Sonuç</a:t>
            </a:r>
            <a:r>
              <a:rPr lang="en-US" dirty="0"/>
              <a:t>:</a:t>
            </a:r>
            <a:endParaRPr lang="az-A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85BDAB-2F57-4440-88F2-A0E926C052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1921080"/>
            <a:ext cx="9603275" cy="354526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            </a:t>
            </a:r>
            <a:r>
              <a:rPr lang="en-US" dirty="0">
                <a:solidFill>
                  <a:schemeClr val="accent1"/>
                </a:solidFill>
              </a:rPr>
              <a:t>N. A., 73y, K                </a:t>
            </a:r>
          </a:p>
          <a:p>
            <a:r>
              <a:rPr lang="en-US" dirty="0"/>
              <a:t> Mitral + </a:t>
            </a:r>
            <a:r>
              <a:rPr lang="en-US" dirty="0" err="1"/>
              <a:t>Triküspit</a:t>
            </a:r>
            <a:r>
              <a:rPr lang="en-US" dirty="0"/>
              <a:t> </a:t>
            </a:r>
            <a:r>
              <a:rPr lang="en-US" dirty="0" err="1"/>
              <a:t>tamir</a:t>
            </a:r>
            <a:r>
              <a:rPr lang="en-US" dirty="0"/>
              <a:t> + Maze</a:t>
            </a:r>
          </a:p>
          <a:p>
            <a:r>
              <a:rPr lang="en-US" dirty="0" err="1"/>
              <a:t>Postoperatif</a:t>
            </a:r>
            <a:r>
              <a:rPr lang="en-US" dirty="0"/>
              <a:t> 6. </a:t>
            </a:r>
            <a:r>
              <a:rPr lang="en-US" dirty="0" err="1"/>
              <a:t>ayda</a:t>
            </a:r>
            <a:r>
              <a:rPr lang="en-US" dirty="0"/>
              <a:t> MDS </a:t>
            </a:r>
            <a:r>
              <a:rPr lang="en-US" dirty="0" err="1"/>
              <a:t>tanısı</a:t>
            </a:r>
            <a:r>
              <a:rPr lang="en-US" dirty="0"/>
              <a:t> </a:t>
            </a:r>
            <a:r>
              <a:rPr lang="en-US" dirty="0" err="1"/>
              <a:t>aldı</a:t>
            </a:r>
            <a:r>
              <a:rPr lang="en-US" dirty="0"/>
              <a:t>, </a:t>
            </a:r>
            <a:r>
              <a:rPr lang="en-US" dirty="0" err="1"/>
              <a:t>antikoagulasyon</a:t>
            </a:r>
            <a:r>
              <a:rPr lang="en-US" dirty="0"/>
              <a:t> </a:t>
            </a:r>
            <a:r>
              <a:rPr lang="en-US" dirty="0" err="1"/>
              <a:t>kontraindike</a:t>
            </a:r>
            <a:r>
              <a:rPr lang="en-US" dirty="0"/>
              <a:t>!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          </a:t>
            </a:r>
            <a:r>
              <a:rPr lang="en-US" dirty="0">
                <a:solidFill>
                  <a:schemeClr val="accent1"/>
                </a:solidFill>
              </a:rPr>
              <a:t>S.Y., 56y, K </a:t>
            </a:r>
          </a:p>
          <a:p>
            <a:r>
              <a:rPr lang="en-US" dirty="0"/>
              <a:t> </a:t>
            </a:r>
            <a:r>
              <a:rPr lang="en-US" dirty="0" err="1"/>
              <a:t>Biyoprotez</a:t>
            </a:r>
            <a:r>
              <a:rPr lang="en-US" dirty="0"/>
              <a:t> MVR + </a:t>
            </a:r>
            <a:r>
              <a:rPr lang="en-US" dirty="0" err="1"/>
              <a:t>Triküspit</a:t>
            </a:r>
            <a:r>
              <a:rPr lang="en-US" dirty="0"/>
              <a:t> </a:t>
            </a:r>
            <a:r>
              <a:rPr lang="en-US" dirty="0" err="1"/>
              <a:t>tamir</a:t>
            </a:r>
            <a:endParaRPr lang="en-US" dirty="0"/>
          </a:p>
          <a:p>
            <a:r>
              <a:rPr lang="en-US" dirty="0" err="1"/>
              <a:t>Postoperatif</a:t>
            </a:r>
            <a:r>
              <a:rPr lang="en-US" dirty="0"/>
              <a:t> </a:t>
            </a:r>
            <a:r>
              <a:rPr lang="en-US" dirty="0" err="1"/>
              <a:t>paroksismal</a:t>
            </a:r>
            <a:r>
              <a:rPr lang="en-US" dirty="0"/>
              <a:t> AF </a:t>
            </a:r>
            <a:r>
              <a:rPr lang="en-US" dirty="0" err="1"/>
              <a:t>atakları</a:t>
            </a:r>
            <a:r>
              <a:rPr lang="en-US" dirty="0"/>
              <a:t> </a:t>
            </a:r>
            <a:r>
              <a:rPr lang="en-US" dirty="0" err="1"/>
              <a:t>nedeni</a:t>
            </a:r>
            <a:r>
              <a:rPr lang="en-US" dirty="0"/>
              <a:t> </a:t>
            </a:r>
            <a:r>
              <a:rPr lang="en-US" dirty="0" err="1"/>
              <a:t>ile</a:t>
            </a:r>
            <a:r>
              <a:rPr lang="en-US" dirty="0"/>
              <a:t> warfarin </a:t>
            </a:r>
            <a:r>
              <a:rPr lang="en-US" dirty="0" err="1"/>
              <a:t>kesilemedi</a:t>
            </a:r>
            <a:r>
              <a:rPr lang="en-US" dirty="0"/>
              <a:t>, </a:t>
            </a:r>
            <a:r>
              <a:rPr lang="en-US" dirty="0" err="1"/>
              <a:t>posoperatif</a:t>
            </a:r>
            <a:r>
              <a:rPr lang="en-US" dirty="0"/>
              <a:t> 10. </a:t>
            </a:r>
            <a:r>
              <a:rPr lang="en-US" dirty="0" err="1"/>
              <a:t>ayda</a:t>
            </a:r>
            <a:r>
              <a:rPr lang="en-US" dirty="0"/>
              <a:t> </a:t>
            </a:r>
            <a:r>
              <a:rPr lang="en-US" dirty="0" err="1"/>
              <a:t>intrakranial</a:t>
            </a:r>
            <a:r>
              <a:rPr lang="en-US" dirty="0"/>
              <a:t> </a:t>
            </a:r>
            <a:r>
              <a:rPr lang="en-US" dirty="0" err="1"/>
              <a:t>kanama</a:t>
            </a:r>
            <a:r>
              <a:rPr lang="en-US" dirty="0"/>
              <a:t>  </a:t>
            </a:r>
            <a:r>
              <a:rPr lang="en-US" dirty="0">
                <a:solidFill>
                  <a:schemeClr val="accent1"/>
                </a:solidFill>
              </a:rPr>
              <a:t>Ex</a:t>
            </a:r>
          </a:p>
          <a:p>
            <a:endParaRPr lang="az-AZ" dirty="0"/>
          </a:p>
        </p:txBody>
      </p:sp>
    </p:spTree>
    <p:extLst>
      <p:ext uri="{BB962C8B-B14F-4D97-AF65-F5344CB8AC3E}">
        <p14:creationId xmlns:p14="http://schemas.microsoft.com/office/powerpoint/2010/main" val="33101910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74323-4276-4357-9068-7DF658118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Son </a:t>
            </a:r>
            <a:r>
              <a:rPr lang="en-US" dirty="0" err="1"/>
              <a:t>Söz</a:t>
            </a:r>
            <a:r>
              <a:rPr lang="en-US" dirty="0"/>
              <a:t>:</a:t>
            </a:r>
            <a:endParaRPr lang="az-A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76893A-C5A1-42FB-A393-B7A1523937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‘’Don’t miss once in a lifetime chance to cure AF!’’ Dr. Damiano.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Sinüs</a:t>
            </a:r>
            <a:r>
              <a:rPr lang="en-US" dirty="0"/>
              <a:t> </a:t>
            </a:r>
            <a:r>
              <a:rPr lang="en-US" dirty="0" err="1"/>
              <a:t>ritminin</a:t>
            </a:r>
            <a:r>
              <a:rPr lang="en-US" dirty="0"/>
              <a:t> </a:t>
            </a:r>
            <a:r>
              <a:rPr lang="en-US" dirty="0" err="1"/>
              <a:t>sağlanması</a:t>
            </a:r>
            <a:r>
              <a:rPr lang="en-US" dirty="0"/>
              <a:t> </a:t>
            </a:r>
            <a:r>
              <a:rPr lang="en-US" dirty="0" err="1"/>
              <a:t>zamanla</a:t>
            </a:r>
            <a:r>
              <a:rPr lang="en-US" dirty="0"/>
              <a:t> </a:t>
            </a:r>
            <a:r>
              <a:rPr lang="en-US" dirty="0" err="1"/>
              <a:t>çok</a:t>
            </a:r>
            <a:r>
              <a:rPr lang="en-US" dirty="0"/>
              <a:t> </a:t>
            </a:r>
            <a:r>
              <a:rPr lang="en-US" dirty="0" err="1"/>
              <a:t>daha</a:t>
            </a:r>
            <a:r>
              <a:rPr lang="en-US" dirty="0"/>
              <a:t> </a:t>
            </a:r>
            <a:r>
              <a:rPr lang="en-US" dirty="0" err="1"/>
              <a:t>elzem</a:t>
            </a:r>
            <a:r>
              <a:rPr lang="en-US" dirty="0"/>
              <a:t> hale </a:t>
            </a:r>
            <a:r>
              <a:rPr lang="en-US" dirty="0" err="1"/>
              <a:t>gelebilir</a:t>
            </a:r>
            <a:r>
              <a:rPr lang="en-US" dirty="0"/>
              <a:t>!</a:t>
            </a:r>
          </a:p>
          <a:p>
            <a:endParaRPr lang="en-US" dirty="0"/>
          </a:p>
          <a:p>
            <a:endParaRPr lang="az-AZ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8298C4-2411-4743-802F-E9742BCB3B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6946" y="58724"/>
            <a:ext cx="2348917" cy="1644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8200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ABC65-C7A2-4EEA-B386-BD37A4CD1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Sabriniz</a:t>
            </a:r>
            <a:r>
              <a:rPr lang="en-US" dirty="0"/>
              <a:t> </a:t>
            </a:r>
            <a:r>
              <a:rPr lang="en-US" dirty="0" err="1"/>
              <a:t>icin</a:t>
            </a:r>
            <a:r>
              <a:rPr lang="en-US" dirty="0"/>
              <a:t> </a:t>
            </a:r>
            <a:r>
              <a:rPr lang="en-US" dirty="0" err="1"/>
              <a:t>tesekkurler</a:t>
            </a:r>
            <a:r>
              <a:rPr lang="en-US" dirty="0"/>
              <a:t>…..</a:t>
            </a:r>
            <a:endParaRPr lang="az-AZ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B8929B-DF71-4769-BDDF-AF2D70E4E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8853" y="1595887"/>
            <a:ext cx="6012612" cy="4097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3349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BFE060-75FB-4A0A-989B-CCF6C9B34F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7497" y="715993"/>
            <a:ext cx="2759978" cy="219973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5D3D1-347B-44C0-AB87-02D6047C93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sz="2400" dirty="0" err="1"/>
              <a:t>Sinüs</a:t>
            </a:r>
            <a:r>
              <a:rPr lang="en-US" sz="2400" dirty="0"/>
              <a:t> </a:t>
            </a:r>
            <a:r>
              <a:rPr lang="en-US" sz="2400" dirty="0" err="1"/>
              <a:t>ritminin</a:t>
            </a:r>
            <a:r>
              <a:rPr lang="en-US" sz="2400" dirty="0"/>
              <a:t> </a:t>
            </a:r>
            <a:r>
              <a:rPr lang="en-US" sz="2400" dirty="0" err="1"/>
              <a:t>sağlanması</a:t>
            </a:r>
            <a:r>
              <a:rPr lang="en-US" sz="2400" dirty="0"/>
              <a:t> </a:t>
            </a:r>
            <a:r>
              <a:rPr lang="en-US" sz="2400" dirty="0" err="1"/>
              <a:t>zamanla</a:t>
            </a:r>
            <a:r>
              <a:rPr lang="en-US" sz="2400" dirty="0"/>
              <a:t> </a:t>
            </a:r>
            <a:r>
              <a:rPr lang="en-US" sz="2400" dirty="0" err="1"/>
              <a:t>çok</a:t>
            </a:r>
            <a:r>
              <a:rPr lang="en-US" sz="2400" dirty="0"/>
              <a:t> </a:t>
            </a:r>
            <a:r>
              <a:rPr lang="en-US" sz="2400" dirty="0" err="1"/>
              <a:t>daha</a:t>
            </a:r>
            <a:r>
              <a:rPr lang="en-US" sz="2400" dirty="0"/>
              <a:t> </a:t>
            </a:r>
            <a:r>
              <a:rPr lang="en-US" sz="2400" dirty="0" err="1"/>
              <a:t>elzem</a:t>
            </a:r>
            <a:r>
              <a:rPr lang="en-US" sz="2400" dirty="0"/>
              <a:t> hale </a:t>
            </a:r>
            <a:r>
              <a:rPr lang="en-US" sz="2400" dirty="0" err="1"/>
              <a:t>gelebilir</a:t>
            </a:r>
            <a:r>
              <a:rPr lang="en-US" sz="2400" dirty="0"/>
              <a:t>!</a:t>
            </a:r>
          </a:p>
          <a:p>
            <a:endParaRPr lang="en-US" dirty="0"/>
          </a:p>
          <a:p>
            <a:endParaRPr lang="az-AZ" dirty="0"/>
          </a:p>
        </p:txBody>
      </p:sp>
    </p:spTree>
    <p:extLst>
      <p:ext uri="{BB962C8B-B14F-4D97-AF65-F5344CB8AC3E}">
        <p14:creationId xmlns:p14="http://schemas.microsoft.com/office/powerpoint/2010/main" val="40346338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C6D60F-5E22-41A5-8EC6-3CB07A711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47191" y="1174457"/>
            <a:ext cx="4645152" cy="964735"/>
          </a:xfrm>
        </p:spPr>
        <p:txBody>
          <a:bodyPr/>
          <a:lstStyle/>
          <a:p>
            <a:r>
              <a:rPr lang="en-US" dirty="0"/>
              <a:t>            N.A., 73y, K</a:t>
            </a:r>
          </a:p>
          <a:p>
            <a:endParaRPr lang="az-AZ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6FE912-02B3-488E-BD71-3AEB3E84C3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47191" y="1862357"/>
            <a:ext cx="4645152" cy="3606370"/>
          </a:xfrm>
        </p:spPr>
        <p:txBody>
          <a:bodyPr>
            <a:normAutofit fontScale="25000" lnSpcReduction="20000"/>
          </a:bodyPr>
          <a:lstStyle/>
          <a:p>
            <a:r>
              <a:rPr lang="en-US" sz="5500" dirty="0" err="1"/>
              <a:t>Semptomatik</a:t>
            </a:r>
            <a:r>
              <a:rPr lang="en-US" sz="5500" dirty="0"/>
              <a:t> </a:t>
            </a:r>
            <a:r>
              <a:rPr lang="en-US" sz="5500" dirty="0" err="1"/>
              <a:t>ileri</a:t>
            </a:r>
            <a:r>
              <a:rPr lang="en-US" sz="5500" dirty="0"/>
              <a:t> Mitral </a:t>
            </a:r>
            <a:r>
              <a:rPr lang="en-US" sz="5500" dirty="0" err="1"/>
              <a:t>yetmezliği</a:t>
            </a:r>
            <a:endParaRPr lang="en-US" sz="5500" dirty="0"/>
          </a:p>
          <a:p>
            <a:r>
              <a:rPr lang="en-US" sz="5500" dirty="0" err="1"/>
              <a:t>İleri</a:t>
            </a:r>
            <a:r>
              <a:rPr lang="en-US" sz="5500" dirty="0"/>
              <a:t> </a:t>
            </a:r>
            <a:r>
              <a:rPr lang="en-US" sz="5500" dirty="0" err="1"/>
              <a:t>Triküspit</a:t>
            </a:r>
            <a:r>
              <a:rPr lang="en-US" sz="5500" dirty="0"/>
              <a:t> </a:t>
            </a:r>
            <a:r>
              <a:rPr lang="en-US" sz="5500" dirty="0" err="1"/>
              <a:t>yetmezliği</a:t>
            </a:r>
            <a:endParaRPr lang="en-US" sz="5500" dirty="0"/>
          </a:p>
          <a:p>
            <a:r>
              <a:rPr lang="en-US" sz="5500" dirty="0"/>
              <a:t>EF %55</a:t>
            </a:r>
          </a:p>
          <a:p>
            <a:r>
              <a:rPr lang="en-US" sz="5500" dirty="0"/>
              <a:t>LA: 4,9cm</a:t>
            </a:r>
          </a:p>
          <a:p>
            <a:r>
              <a:rPr lang="en-US" sz="5500" dirty="0"/>
              <a:t>ECG- AF (long standing </a:t>
            </a:r>
            <a:r>
              <a:rPr lang="en-US" sz="5500" dirty="0" err="1"/>
              <a:t>persistant</a:t>
            </a:r>
            <a:r>
              <a:rPr lang="en-US" sz="5500" dirty="0"/>
              <a:t>)</a:t>
            </a:r>
          </a:p>
          <a:p>
            <a:r>
              <a:rPr lang="en-US" sz="5500" dirty="0" err="1"/>
              <a:t>Özellik</a:t>
            </a:r>
            <a:r>
              <a:rPr lang="en-US" sz="5500" dirty="0"/>
              <a:t>: Anemi</a:t>
            </a:r>
          </a:p>
          <a:p>
            <a:endParaRPr lang="en-US" sz="5500" dirty="0"/>
          </a:p>
          <a:p>
            <a:r>
              <a:rPr lang="en-US" sz="5500" dirty="0"/>
              <a:t>Mitral + </a:t>
            </a:r>
            <a:r>
              <a:rPr lang="en-US" sz="5500" dirty="0" err="1"/>
              <a:t>Triküspit</a:t>
            </a:r>
            <a:r>
              <a:rPr lang="en-US" sz="5500" dirty="0"/>
              <a:t> Tamir + Maze</a:t>
            </a:r>
          </a:p>
          <a:p>
            <a:r>
              <a:rPr lang="en-US" sz="5500" dirty="0"/>
              <a:t>Postop 5. </a:t>
            </a:r>
            <a:r>
              <a:rPr lang="en-US" sz="5500" dirty="0" err="1"/>
              <a:t>günde</a:t>
            </a:r>
            <a:r>
              <a:rPr lang="en-US" sz="5500" dirty="0"/>
              <a:t> NSR, EF %55, </a:t>
            </a:r>
            <a:r>
              <a:rPr lang="en-US" sz="5500" dirty="0" err="1"/>
              <a:t>hafif</a:t>
            </a:r>
            <a:r>
              <a:rPr lang="en-US" sz="5500" dirty="0"/>
              <a:t> MY, TY.</a:t>
            </a:r>
          </a:p>
          <a:p>
            <a:endParaRPr lang="az-AZ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90D08D-7246-44A9-906F-2E3803EE9B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689071" y="1201601"/>
            <a:ext cx="4645152" cy="964735"/>
          </a:xfrm>
        </p:spPr>
        <p:txBody>
          <a:bodyPr/>
          <a:lstStyle/>
          <a:p>
            <a:r>
              <a:rPr lang="en-US" dirty="0"/>
              <a:t>S.Y., 56y, K</a:t>
            </a:r>
          </a:p>
          <a:p>
            <a:endParaRPr lang="az-AZ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2C8FFB-BEA1-4707-8C31-36AB0DA1DE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2362" y="1862357"/>
            <a:ext cx="4645152" cy="3596505"/>
          </a:xfrm>
        </p:spPr>
        <p:txBody>
          <a:bodyPr>
            <a:normAutofit fontScale="25000" lnSpcReduction="20000"/>
          </a:bodyPr>
          <a:lstStyle/>
          <a:p>
            <a:r>
              <a:rPr lang="en-US" sz="5500" dirty="0" err="1"/>
              <a:t>Semptomatik</a:t>
            </a:r>
            <a:r>
              <a:rPr lang="en-US" sz="5500" dirty="0"/>
              <a:t> </a:t>
            </a:r>
            <a:r>
              <a:rPr lang="en-US" sz="5500" dirty="0" err="1"/>
              <a:t>ileri</a:t>
            </a:r>
            <a:r>
              <a:rPr lang="en-US" sz="5500" dirty="0"/>
              <a:t> </a:t>
            </a:r>
            <a:r>
              <a:rPr lang="en-US" sz="5500" dirty="0" err="1"/>
              <a:t>romatizmal</a:t>
            </a:r>
            <a:r>
              <a:rPr lang="en-US" sz="5500" dirty="0"/>
              <a:t> Mitral </a:t>
            </a:r>
            <a:r>
              <a:rPr lang="en-US" sz="5500" dirty="0" err="1"/>
              <a:t>Darlığı</a:t>
            </a:r>
            <a:r>
              <a:rPr lang="en-US" sz="5500" dirty="0"/>
              <a:t> (23/13mmHg, MVA:0.9)</a:t>
            </a:r>
          </a:p>
          <a:p>
            <a:r>
              <a:rPr lang="en-US" sz="5500" dirty="0"/>
              <a:t>Mitral </a:t>
            </a:r>
            <a:r>
              <a:rPr lang="en-US" sz="5500" dirty="0" err="1"/>
              <a:t>yetmezliği</a:t>
            </a:r>
            <a:r>
              <a:rPr lang="en-US" sz="5500" dirty="0"/>
              <a:t> – 3. </a:t>
            </a:r>
            <a:r>
              <a:rPr lang="en-US" sz="5500" dirty="0" err="1"/>
              <a:t>derece</a:t>
            </a:r>
            <a:endParaRPr lang="en-US" sz="5500" dirty="0"/>
          </a:p>
          <a:p>
            <a:r>
              <a:rPr lang="en-US" sz="5500" dirty="0" err="1"/>
              <a:t>Triküspit</a:t>
            </a:r>
            <a:r>
              <a:rPr lang="en-US" sz="5500" dirty="0"/>
              <a:t> </a:t>
            </a:r>
            <a:r>
              <a:rPr lang="en-US" sz="5500" dirty="0" err="1"/>
              <a:t>yetmezliği</a:t>
            </a:r>
            <a:r>
              <a:rPr lang="en-US" sz="5500" dirty="0"/>
              <a:t> – 3. </a:t>
            </a:r>
            <a:r>
              <a:rPr lang="en-US" sz="5500" dirty="0" err="1"/>
              <a:t>derece</a:t>
            </a:r>
            <a:r>
              <a:rPr lang="en-US" sz="5500" dirty="0"/>
              <a:t>, </a:t>
            </a:r>
            <a:r>
              <a:rPr lang="en-US" sz="5500" dirty="0" err="1"/>
              <a:t>triküspit</a:t>
            </a:r>
            <a:r>
              <a:rPr lang="en-US" sz="5500" dirty="0"/>
              <a:t> </a:t>
            </a:r>
            <a:r>
              <a:rPr lang="en-US" sz="5500" dirty="0" err="1"/>
              <a:t>anülüs</a:t>
            </a:r>
            <a:r>
              <a:rPr lang="en-US" sz="5500" dirty="0"/>
              <a:t> 3,6</a:t>
            </a:r>
          </a:p>
          <a:p>
            <a:r>
              <a:rPr lang="en-US" sz="5500" dirty="0"/>
              <a:t>EF:%55</a:t>
            </a:r>
          </a:p>
          <a:p>
            <a:r>
              <a:rPr lang="en-US" sz="5500" dirty="0"/>
              <a:t>LA: 3,6 cm</a:t>
            </a:r>
          </a:p>
          <a:p>
            <a:r>
              <a:rPr lang="en-US" sz="5500" dirty="0" err="1"/>
              <a:t>Nöroloji</a:t>
            </a:r>
            <a:r>
              <a:rPr lang="en-US" sz="5500" dirty="0"/>
              <a:t>: </a:t>
            </a:r>
            <a:r>
              <a:rPr lang="en-US" sz="5500" dirty="0" err="1"/>
              <a:t>Uzun</a:t>
            </a:r>
            <a:r>
              <a:rPr lang="en-US" sz="5500" dirty="0"/>
              <a:t> </a:t>
            </a:r>
            <a:r>
              <a:rPr lang="en-US" sz="5500" dirty="0" err="1"/>
              <a:t>dönem</a:t>
            </a:r>
            <a:r>
              <a:rPr lang="en-US" sz="5500" dirty="0"/>
              <a:t> </a:t>
            </a:r>
            <a:r>
              <a:rPr lang="en-US" sz="5500" dirty="0" err="1"/>
              <a:t>antikoagulasyona</a:t>
            </a:r>
            <a:r>
              <a:rPr lang="en-US" sz="5500" dirty="0"/>
              <a:t> </a:t>
            </a:r>
            <a:r>
              <a:rPr lang="en-US" sz="5500" dirty="0" err="1"/>
              <a:t>engel</a:t>
            </a:r>
            <a:r>
              <a:rPr lang="en-US" sz="5500" dirty="0"/>
              <a:t> </a:t>
            </a:r>
            <a:r>
              <a:rPr lang="en-US" sz="5500" dirty="0" err="1"/>
              <a:t>intrakranial</a:t>
            </a:r>
            <a:r>
              <a:rPr lang="en-US" sz="5500" dirty="0"/>
              <a:t> </a:t>
            </a:r>
            <a:r>
              <a:rPr lang="en-US" sz="5500" dirty="0" err="1"/>
              <a:t>lezyon</a:t>
            </a:r>
            <a:r>
              <a:rPr lang="en-US" sz="5500" dirty="0"/>
              <a:t>!</a:t>
            </a:r>
          </a:p>
          <a:p>
            <a:r>
              <a:rPr lang="en-US" sz="5500" dirty="0"/>
              <a:t>ECG- NSR (Hasta warfarin </a:t>
            </a:r>
            <a:r>
              <a:rPr lang="en-US" sz="5500" dirty="0" err="1"/>
              <a:t>kullanıyor</a:t>
            </a:r>
            <a:r>
              <a:rPr lang="en-US" sz="5500" dirty="0"/>
              <a:t>)</a:t>
            </a:r>
          </a:p>
          <a:p>
            <a:r>
              <a:rPr lang="en-US" sz="5500" dirty="0"/>
              <a:t>Holter ECG- NSR</a:t>
            </a:r>
          </a:p>
          <a:p>
            <a:r>
              <a:rPr lang="en-US" sz="5500" dirty="0" err="1"/>
              <a:t>Biyoprotez</a:t>
            </a:r>
            <a:r>
              <a:rPr lang="en-US" sz="5500" dirty="0"/>
              <a:t> MVR + </a:t>
            </a:r>
            <a:r>
              <a:rPr lang="en-US" sz="5500" dirty="0" err="1"/>
              <a:t>Trikuspit</a:t>
            </a:r>
            <a:r>
              <a:rPr lang="en-US" sz="5500" dirty="0"/>
              <a:t> ring annuloplasty</a:t>
            </a:r>
          </a:p>
          <a:p>
            <a:r>
              <a:rPr lang="en-US" sz="5500" dirty="0"/>
              <a:t>Postop. 5. </a:t>
            </a:r>
            <a:r>
              <a:rPr lang="en-US" sz="5500" dirty="0" err="1"/>
              <a:t>günde</a:t>
            </a:r>
            <a:r>
              <a:rPr lang="en-US" sz="5500" dirty="0"/>
              <a:t> NSR, EF %55, </a:t>
            </a:r>
            <a:r>
              <a:rPr lang="en-US" sz="5500" dirty="0" err="1"/>
              <a:t>Normofonksiyone</a:t>
            </a:r>
            <a:r>
              <a:rPr lang="en-US" sz="5500" dirty="0"/>
              <a:t> </a:t>
            </a:r>
            <a:r>
              <a:rPr lang="en-US" sz="5500" dirty="0" err="1"/>
              <a:t>biyolojik</a:t>
            </a:r>
            <a:r>
              <a:rPr lang="en-US" sz="5500" dirty="0"/>
              <a:t> mitral </a:t>
            </a:r>
            <a:r>
              <a:rPr lang="en-US" sz="5500" dirty="0" err="1"/>
              <a:t>kapak</a:t>
            </a:r>
            <a:r>
              <a:rPr lang="en-US" sz="5500" dirty="0"/>
              <a:t>, </a:t>
            </a:r>
            <a:r>
              <a:rPr lang="en-US" sz="5500" dirty="0" err="1"/>
              <a:t>hafif</a:t>
            </a:r>
            <a:r>
              <a:rPr lang="en-US" sz="5500" dirty="0"/>
              <a:t> TY, mean gradient 3mmHG </a:t>
            </a:r>
          </a:p>
          <a:p>
            <a:endParaRPr lang="az-AZ" dirty="0"/>
          </a:p>
        </p:txBody>
      </p:sp>
    </p:spTree>
    <p:extLst>
      <p:ext uri="{BB962C8B-B14F-4D97-AF65-F5344CB8AC3E}">
        <p14:creationId xmlns:p14="http://schemas.microsoft.com/office/powerpoint/2010/main" val="23003393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65D89-3DB9-494F-8794-856F1D459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209725"/>
            <a:ext cx="9603275" cy="771787"/>
          </a:xfrm>
        </p:spPr>
        <p:txBody>
          <a:bodyPr/>
          <a:lstStyle/>
          <a:p>
            <a:r>
              <a:rPr lang="en-US" dirty="0"/>
              <a:t>Atrial </a:t>
            </a:r>
            <a:r>
              <a:rPr lang="en-US" dirty="0" err="1"/>
              <a:t>fibrilasyon</a:t>
            </a:r>
            <a:r>
              <a:rPr lang="en-US" dirty="0"/>
              <a:t> </a:t>
            </a:r>
            <a:r>
              <a:rPr lang="en-US" dirty="0" err="1"/>
              <a:t>nedir</a:t>
            </a:r>
            <a:r>
              <a:rPr lang="en-US" dirty="0"/>
              <a:t>?</a:t>
            </a:r>
            <a:endParaRPr lang="az-A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2B2FE6-ECBA-4132-82F7-3FED6DB770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8484" y="2015732"/>
            <a:ext cx="7766370" cy="4066286"/>
          </a:xfrm>
        </p:spPr>
        <p:txBody>
          <a:bodyPr>
            <a:normAutofit fontScale="92500"/>
          </a:bodyPr>
          <a:lstStyle/>
          <a:p>
            <a:r>
              <a:rPr lang="en-US" dirty="0" err="1"/>
              <a:t>Tanısı</a:t>
            </a:r>
            <a:r>
              <a:rPr lang="en-US" dirty="0"/>
              <a:t> ECG </a:t>
            </a:r>
            <a:r>
              <a:rPr lang="en-US" dirty="0" err="1"/>
              <a:t>ile</a:t>
            </a:r>
            <a:r>
              <a:rPr lang="en-US" dirty="0"/>
              <a:t> </a:t>
            </a:r>
            <a:r>
              <a:rPr lang="en-US" dirty="0" err="1"/>
              <a:t>konulan</a:t>
            </a:r>
            <a:r>
              <a:rPr lang="en-US" dirty="0"/>
              <a:t>, </a:t>
            </a:r>
            <a:r>
              <a:rPr lang="en-US" dirty="0" err="1"/>
              <a:t>düzensiz</a:t>
            </a:r>
            <a:r>
              <a:rPr lang="en-US" dirty="0"/>
              <a:t> </a:t>
            </a:r>
            <a:r>
              <a:rPr lang="en-US" dirty="0" err="1"/>
              <a:t>olarak</a:t>
            </a:r>
            <a:r>
              <a:rPr lang="en-US" dirty="0"/>
              <a:t> </a:t>
            </a:r>
            <a:r>
              <a:rPr lang="en-US" dirty="0" err="1"/>
              <a:t>düzensiz</a:t>
            </a:r>
            <a:r>
              <a:rPr lang="en-US" dirty="0"/>
              <a:t> </a:t>
            </a:r>
            <a:r>
              <a:rPr lang="en-US" dirty="0" err="1"/>
              <a:t>ritim</a:t>
            </a:r>
            <a:r>
              <a:rPr lang="en-US" dirty="0"/>
              <a:t> </a:t>
            </a:r>
            <a:r>
              <a:rPr lang="en-US" dirty="0" err="1"/>
              <a:t>ile</a:t>
            </a:r>
            <a:r>
              <a:rPr lang="en-US" dirty="0"/>
              <a:t> </a:t>
            </a:r>
            <a:r>
              <a:rPr lang="en-US" dirty="0" err="1"/>
              <a:t>karakterize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atrial </a:t>
            </a:r>
            <a:r>
              <a:rPr lang="en-US" dirty="0" err="1">
                <a:solidFill>
                  <a:srgbClr val="FF0000"/>
                </a:solidFill>
              </a:rPr>
              <a:t>kardiyomiyopati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00B050"/>
                </a:solidFill>
                <a:latin typeface="Bahnschrift SemiCondensed" panose="020B0502040204020203" pitchFamily="34" charset="0"/>
              </a:rPr>
              <a:t>1</a:t>
            </a:r>
            <a:r>
              <a:rPr lang="en-US" dirty="0">
                <a:solidFill>
                  <a:srgbClr val="00B050"/>
                </a:solidFill>
              </a:rPr>
              <a:t> </a:t>
            </a:r>
            <a:endParaRPr lang="en-US" dirty="0">
              <a:solidFill>
                <a:srgbClr val="FF0000"/>
              </a:solidFill>
            </a:endParaRPr>
          </a:p>
          <a:p>
            <a:endParaRPr lang="en-US" sz="2100" dirty="0"/>
          </a:p>
          <a:p>
            <a:r>
              <a:rPr lang="en-US" dirty="0" err="1"/>
              <a:t>Yaşa</a:t>
            </a:r>
            <a:r>
              <a:rPr lang="en-US" dirty="0"/>
              <a:t> </a:t>
            </a:r>
            <a:r>
              <a:rPr lang="en-US" dirty="0" err="1"/>
              <a:t>bağlı</a:t>
            </a:r>
            <a:r>
              <a:rPr lang="en-US" dirty="0"/>
              <a:t>, </a:t>
            </a:r>
            <a:r>
              <a:rPr lang="en-US" dirty="0" err="1"/>
              <a:t>multifaktöryel</a:t>
            </a:r>
            <a:r>
              <a:rPr lang="en-US" dirty="0"/>
              <a:t>, </a:t>
            </a:r>
            <a:r>
              <a:rPr lang="en-US" dirty="0" err="1"/>
              <a:t>kronik</a:t>
            </a:r>
            <a:r>
              <a:rPr lang="en-US" dirty="0"/>
              <a:t>, </a:t>
            </a:r>
            <a:r>
              <a:rPr lang="en-US" dirty="0" err="1"/>
              <a:t>ilerleyici</a:t>
            </a:r>
            <a:r>
              <a:rPr lang="en-US" dirty="0"/>
              <a:t>, </a:t>
            </a:r>
            <a:r>
              <a:rPr lang="en-US" dirty="0" err="1"/>
              <a:t>enflamatuar</a:t>
            </a:r>
            <a:r>
              <a:rPr lang="en-US" dirty="0"/>
              <a:t>, </a:t>
            </a:r>
            <a:r>
              <a:rPr lang="en-US" dirty="0" err="1"/>
              <a:t>sistemik</a:t>
            </a:r>
            <a:r>
              <a:rPr lang="en-US" dirty="0"/>
              <a:t>, </a:t>
            </a:r>
            <a:r>
              <a:rPr lang="en-US" dirty="0" err="1"/>
              <a:t>ailesel</a:t>
            </a:r>
            <a:r>
              <a:rPr lang="en-US" dirty="0"/>
              <a:t>; </a:t>
            </a:r>
            <a:r>
              <a:rPr lang="en-US" dirty="0" err="1"/>
              <a:t>kişinin</a:t>
            </a:r>
            <a:r>
              <a:rPr lang="en-US" dirty="0"/>
              <a:t> </a:t>
            </a:r>
            <a:r>
              <a:rPr lang="en-US" dirty="0" err="1"/>
              <a:t>hayatını</a:t>
            </a:r>
            <a:endParaRPr lang="en-US" dirty="0"/>
          </a:p>
          <a:p>
            <a:r>
              <a:rPr lang="en-US" dirty="0" err="1">
                <a:solidFill>
                  <a:srgbClr val="FF0000"/>
                </a:solidFill>
              </a:rPr>
              <a:t>Kısaltan</a:t>
            </a:r>
            <a:r>
              <a:rPr lang="en-US" dirty="0">
                <a:solidFill>
                  <a:srgbClr val="FF0000"/>
                </a:solidFill>
              </a:rPr>
              <a:t>,</a:t>
            </a:r>
          </a:p>
          <a:p>
            <a:r>
              <a:rPr lang="en-US" dirty="0" err="1">
                <a:solidFill>
                  <a:srgbClr val="FF0000"/>
                </a:solidFill>
              </a:rPr>
              <a:t>Daha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kalitesiz</a:t>
            </a:r>
            <a:r>
              <a:rPr lang="en-US" dirty="0">
                <a:solidFill>
                  <a:srgbClr val="FF0000"/>
                </a:solidFill>
              </a:rPr>
              <a:t> hale </a:t>
            </a:r>
            <a:r>
              <a:rPr lang="en-US" dirty="0" err="1">
                <a:solidFill>
                  <a:srgbClr val="FF0000"/>
                </a:solidFill>
              </a:rPr>
              <a:t>getiren</a:t>
            </a:r>
            <a:r>
              <a:rPr lang="en-US" dirty="0">
                <a:solidFill>
                  <a:srgbClr val="FF0000"/>
                </a:solidFill>
              </a:rPr>
              <a:t>,</a:t>
            </a:r>
          </a:p>
          <a:p>
            <a:r>
              <a:rPr lang="en-US" dirty="0" err="1">
                <a:solidFill>
                  <a:srgbClr val="FF0000"/>
                </a:solidFill>
              </a:rPr>
              <a:t>Sıklıkla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özürlere</a:t>
            </a:r>
            <a:r>
              <a:rPr lang="en-US" dirty="0">
                <a:solidFill>
                  <a:srgbClr val="FF0000"/>
                </a:solidFill>
              </a:rPr>
              <a:t> (SVO) </a:t>
            </a:r>
            <a:r>
              <a:rPr lang="en-US" dirty="0" err="1">
                <a:solidFill>
                  <a:srgbClr val="FF0000"/>
                </a:solidFill>
              </a:rPr>
              <a:t>neden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olan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bir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hastalık</a:t>
            </a:r>
            <a:r>
              <a:rPr lang="en-US" dirty="0">
                <a:solidFill>
                  <a:srgbClr val="FF0000"/>
                </a:solidFill>
              </a:rPr>
              <a:t>.  </a:t>
            </a:r>
          </a:p>
          <a:p>
            <a:pPr marL="0" indent="0">
              <a:buNone/>
            </a:pPr>
            <a:r>
              <a:rPr lang="en-US" dirty="0"/>
              <a:t>                               </a:t>
            </a:r>
            <a:r>
              <a:rPr lang="en-US" sz="1700" dirty="0">
                <a:solidFill>
                  <a:srgbClr val="00B050"/>
                </a:solidFill>
                <a:latin typeface="Bahnschrift SemiCondensed" panose="020B0502040204020203" pitchFamily="34" charset="0"/>
              </a:rPr>
              <a:t>1</a:t>
            </a:r>
            <a:r>
              <a:rPr lang="en-US" dirty="0">
                <a:solidFill>
                  <a:srgbClr val="00B050"/>
                </a:solidFill>
              </a:rPr>
              <a:t>. </a:t>
            </a:r>
            <a:r>
              <a:rPr lang="en-US" dirty="0" err="1">
                <a:solidFill>
                  <a:srgbClr val="00B050"/>
                </a:solidFill>
              </a:rPr>
              <a:t>Gotte</a:t>
            </a:r>
            <a:r>
              <a:rPr lang="en-US" dirty="0">
                <a:solidFill>
                  <a:srgbClr val="00B050"/>
                </a:solidFill>
              </a:rPr>
              <a:t> et al. Heart Rhythm, Vol 14, No 1, January 2017</a:t>
            </a:r>
          </a:p>
          <a:p>
            <a:endParaRPr lang="en-US" dirty="0"/>
          </a:p>
          <a:p>
            <a:endParaRPr lang="az-AZ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1F536F-01C4-40B4-898A-24C63F25A3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725" y="4286775"/>
            <a:ext cx="3078759" cy="2213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3104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C3081-B667-4E92-89FD-991877C44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268449"/>
            <a:ext cx="9603275" cy="939566"/>
          </a:xfrm>
        </p:spPr>
        <p:txBody>
          <a:bodyPr/>
          <a:lstStyle/>
          <a:p>
            <a:r>
              <a:rPr lang="en-US" dirty="0"/>
              <a:t>Atrial </a:t>
            </a:r>
            <a:r>
              <a:rPr lang="en-US" dirty="0" err="1"/>
              <a:t>Fibrilasyon</a:t>
            </a:r>
            <a:r>
              <a:rPr lang="en-US" dirty="0"/>
              <a:t> </a:t>
            </a:r>
            <a:r>
              <a:rPr lang="en-US" dirty="0" err="1"/>
              <a:t>Mekanizması</a:t>
            </a:r>
            <a:r>
              <a:rPr lang="en-US" dirty="0"/>
              <a:t>:</a:t>
            </a:r>
            <a:endParaRPr lang="az-AZ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8131AD-A7AB-4AEB-8CE7-4ADAF32D93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4267622"/>
          </a:xfrm>
        </p:spPr>
        <p:txBody>
          <a:bodyPr>
            <a:normAutofit lnSpcReduction="1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Federov</a:t>
            </a:r>
            <a:r>
              <a:rPr lang="en-US" dirty="0"/>
              <a:t> (2015) – </a:t>
            </a:r>
            <a:r>
              <a:rPr lang="en-US" dirty="0" err="1"/>
              <a:t>Mikro</a:t>
            </a:r>
            <a:r>
              <a:rPr lang="en-US" dirty="0"/>
              <a:t> </a:t>
            </a:r>
            <a:r>
              <a:rPr lang="en-US" dirty="0" err="1"/>
              <a:t>anatomik</a:t>
            </a:r>
            <a:r>
              <a:rPr lang="en-US" dirty="0"/>
              <a:t> </a:t>
            </a:r>
            <a:r>
              <a:rPr lang="en-US" dirty="0" err="1"/>
              <a:t>reentery</a:t>
            </a:r>
            <a:endParaRPr lang="en-US" dirty="0"/>
          </a:p>
          <a:p>
            <a:r>
              <a:rPr lang="en-US" dirty="0" err="1"/>
              <a:t>Allessie</a:t>
            </a:r>
            <a:r>
              <a:rPr lang="en-US" dirty="0"/>
              <a:t> (2016) – Epi-Endo </a:t>
            </a:r>
            <a:r>
              <a:rPr lang="en-US" dirty="0" err="1"/>
              <a:t>diskordansı</a:t>
            </a:r>
            <a:r>
              <a:rPr lang="en-US" dirty="0"/>
              <a:t> </a:t>
            </a:r>
            <a:r>
              <a:rPr lang="en-US" dirty="0" err="1"/>
              <a:t>ile</a:t>
            </a:r>
            <a:r>
              <a:rPr lang="en-US" dirty="0"/>
              <a:t> </a:t>
            </a:r>
            <a:r>
              <a:rPr lang="en-US" dirty="0" err="1"/>
              <a:t>birlikte</a:t>
            </a:r>
            <a:r>
              <a:rPr lang="en-US" dirty="0"/>
              <a:t> multiple </a:t>
            </a:r>
            <a:r>
              <a:rPr lang="en-US" dirty="0" err="1"/>
              <a:t>dalgacık</a:t>
            </a:r>
            <a:r>
              <a:rPr lang="en-US" dirty="0"/>
              <a:t> </a:t>
            </a:r>
          </a:p>
          <a:p>
            <a:endParaRPr lang="az-AZ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F43EC1-5CA2-450C-AB7C-480ECF56B2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349" y="1310457"/>
            <a:ext cx="9303302" cy="3907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2109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B0ED6-B885-426C-83C8-8C84DFB37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67112"/>
            <a:ext cx="9603275" cy="1426127"/>
          </a:xfrm>
        </p:spPr>
        <p:txBody>
          <a:bodyPr/>
          <a:lstStyle/>
          <a:p>
            <a:r>
              <a:rPr lang="en-US" dirty="0" err="1"/>
              <a:t>Operasyon</a:t>
            </a:r>
            <a:r>
              <a:rPr lang="en-US" dirty="0"/>
              <a:t> </a:t>
            </a:r>
            <a:r>
              <a:rPr lang="en-US" dirty="0" err="1"/>
              <a:t>sırasında</a:t>
            </a:r>
            <a:r>
              <a:rPr lang="en-US" dirty="0"/>
              <a:t> Atrial </a:t>
            </a:r>
            <a:r>
              <a:rPr lang="en-US" dirty="0" err="1"/>
              <a:t>Fibrilasyonun</a:t>
            </a:r>
            <a:r>
              <a:rPr lang="en-US" dirty="0"/>
              <a:t> </a:t>
            </a:r>
            <a:r>
              <a:rPr lang="en-US" dirty="0" err="1"/>
              <a:t>haritalanması</a:t>
            </a:r>
            <a:r>
              <a:rPr lang="en-US" dirty="0"/>
              <a:t>: </a:t>
            </a:r>
            <a:endParaRPr lang="az-A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671F84-429D-4575-AF4C-CE3C968A64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114026"/>
            <a:ext cx="9603275" cy="3657599"/>
          </a:xfrm>
        </p:spPr>
        <p:txBody>
          <a:bodyPr>
            <a:normAutofit fontScale="62500" lnSpcReduction="2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 Makro </a:t>
            </a:r>
            <a:r>
              <a:rPr lang="en-US" dirty="0" err="1"/>
              <a:t>reenteran</a:t>
            </a:r>
            <a:r>
              <a:rPr lang="en-US" dirty="0"/>
              <a:t> </a:t>
            </a:r>
            <a:r>
              <a:rPr lang="en-US" dirty="0" err="1"/>
              <a:t>sirküt</a:t>
            </a:r>
            <a:endParaRPr lang="en-US" dirty="0"/>
          </a:p>
          <a:p>
            <a:r>
              <a:rPr lang="en-US" dirty="0"/>
              <a:t>  </a:t>
            </a:r>
            <a:r>
              <a:rPr lang="en-US" dirty="0" err="1"/>
              <a:t>Küçük</a:t>
            </a:r>
            <a:r>
              <a:rPr lang="en-US" dirty="0"/>
              <a:t> rotor</a:t>
            </a:r>
          </a:p>
          <a:p>
            <a:r>
              <a:rPr lang="en-US" dirty="0"/>
              <a:t> </a:t>
            </a:r>
            <a:r>
              <a:rPr lang="en-US" dirty="0" err="1"/>
              <a:t>Bölgesel</a:t>
            </a:r>
            <a:r>
              <a:rPr lang="en-US" dirty="0"/>
              <a:t> </a:t>
            </a:r>
            <a:r>
              <a:rPr lang="en-US" dirty="0" err="1"/>
              <a:t>aktivasyon</a:t>
            </a:r>
            <a:r>
              <a:rPr lang="en-US" dirty="0"/>
              <a:t> </a:t>
            </a:r>
            <a:r>
              <a:rPr lang="en-US" dirty="0" err="1"/>
              <a:t>paterni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               Zaman </a:t>
            </a:r>
            <a:r>
              <a:rPr lang="en-US" dirty="0" err="1"/>
              <a:t>içinde</a:t>
            </a:r>
            <a:r>
              <a:rPr lang="en-US" dirty="0"/>
              <a:t> </a:t>
            </a:r>
            <a:r>
              <a:rPr lang="en-US" dirty="0" err="1"/>
              <a:t>değişken</a:t>
            </a:r>
            <a:r>
              <a:rPr lang="en-US" dirty="0"/>
              <a:t>!</a:t>
            </a:r>
          </a:p>
          <a:p>
            <a:pPr marL="0" indent="0">
              <a:buNone/>
            </a:pPr>
            <a:r>
              <a:rPr lang="en-US" dirty="0"/>
              <a:t>                                                                                                                 </a:t>
            </a:r>
            <a:r>
              <a:rPr lang="en-US" dirty="0">
                <a:solidFill>
                  <a:srgbClr val="FF0000"/>
                </a:solidFill>
              </a:rPr>
              <a:t>Cox JL, The surgical treatment of atrial fibrillation. JTCVS, 1991</a:t>
            </a:r>
          </a:p>
          <a:p>
            <a:pPr marL="0" indent="0">
              <a:buNone/>
            </a:pPr>
            <a:endParaRPr lang="az-AZ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E92F8A-9570-4223-BF66-CBCBCCCF3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11" y="1086376"/>
            <a:ext cx="11455377" cy="3007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9535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936CB5-4DEB-44D8-BF31-8A088EE4C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066" y="217289"/>
            <a:ext cx="9603275" cy="1049235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Cox’s Maze </a:t>
            </a:r>
            <a:r>
              <a:rPr lang="en-US" dirty="0" err="1">
                <a:solidFill>
                  <a:srgbClr val="FF0000"/>
                </a:solidFill>
              </a:rPr>
              <a:t>Prosedürü</a:t>
            </a:r>
            <a:r>
              <a:rPr lang="en-US" dirty="0">
                <a:solidFill>
                  <a:srgbClr val="FF0000"/>
                </a:solidFill>
              </a:rPr>
              <a:t>:</a:t>
            </a:r>
            <a:endParaRPr lang="az-AZ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6B0839-859A-4A43-B03A-154D3EBA7C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1409350"/>
            <a:ext cx="9603275" cy="4056996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  <a:p>
            <a:r>
              <a:rPr lang="en-US" dirty="0" err="1"/>
              <a:t>Kötü</a:t>
            </a:r>
            <a:r>
              <a:rPr lang="en-US" dirty="0"/>
              <a:t> Haber!</a:t>
            </a:r>
          </a:p>
          <a:p>
            <a:pPr marL="0" indent="0">
              <a:buNone/>
            </a:pPr>
            <a:r>
              <a:rPr lang="en-US" dirty="0"/>
              <a:t>                    </a:t>
            </a:r>
            <a:r>
              <a:rPr lang="en-US" dirty="0" err="1"/>
              <a:t>Hangi</a:t>
            </a:r>
            <a:r>
              <a:rPr lang="en-US" dirty="0"/>
              <a:t> </a:t>
            </a:r>
            <a:r>
              <a:rPr lang="en-US" dirty="0" err="1"/>
              <a:t>mekanizma</a:t>
            </a:r>
            <a:r>
              <a:rPr lang="en-US" dirty="0"/>
              <a:t> </a:t>
            </a:r>
            <a:r>
              <a:rPr lang="en-US" dirty="0" err="1"/>
              <a:t>sorumlu</a:t>
            </a:r>
            <a:r>
              <a:rPr lang="en-US" dirty="0"/>
              <a:t> </a:t>
            </a:r>
            <a:r>
              <a:rPr lang="en-US" dirty="0" err="1"/>
              <a:t>bilmiyoruz</a:t>
            </a:r>
            <a:r>
              <a:rPr lang="en-US" dirty="0"/>
              <a:t>, </a:t>
            </a:r>
            <a:r>
              <a:rPr lang="en-US" dirty="0" err="1"/>
              <a:t>nereden</a:t>
            </a:r>
            <a:r>
              <a:rPr lang="en-US" dirty="0"/>
              <a:t> </a:t>
            </a:r>
            <a:r>
              <a:rPr lang="en-US" dirty="0" err="1"/>
              <a:t>kaynaklanıyor</a:t>
            </a:r>
            <a:r>
              <a:rPr lang="en-US" dirty="0"/>
              <a:t> </a:t>
            </a:r>
            <a:r>
              <a:rPr lang="en-US" dirty="0" err="1"/>
              <a:t>bilmiyoruz</a:t>
            </a:r>
            <a:r>
              <a:rPr lang="en-US" dirty="0"/>
              <a:t>!</a:t>
            </a:r>
          </a:p>
          <a:p>
            <a:endParaRPr lang="en-US" dirty="0"/>
          </a:p>
          <a:p>
            <a:r>
              <a:rPr lang="en-US" dirty="0" err="1"/>
              <a:t>İyi</a:t>
            </a:r>
            <a:r>
              <a:rPr lang="en-US" dirty="0"/>
              <a:t> Haber!</a:t>
            </a:r>
          </a:p>
          <a:p>
            <a:pPr marL="0" indent="0">
              <a:buNone/>
            </a:pPr>
            <a:r>
              <a:rPr lang="en-US" dirty="0"/>
              <a:t>                  Cox’s Maze </a:t>
            </a:r>
            <a:r>
              <a:rPr lang="en-US" dirty="0" err="1"/>
              <a:t>prosedürü</a:t>
            </a:r>
            <a:r>
              <a:rPr lang="en-US" dirty="0"/>
              <a:t> </a:t>
            </a:r>
            <a:r>
              <a:rPr lang="en-US" dirty="0" err="1"/>
              <a:t>mekanizmadan</a:t>
            </a:r>
            <a:r>
              <a:rPr lang="en-US" dirty="0"/>
              <a:t> </a:t>
            </a:r>
            <a:r>
              <a:rPr lang="en-US" dirty="0" err="1"/>
              <a:t>bağımsız</a:t>
            </a:r>
            <a:r>
              <a:rPr lang="en-US" dirty="0"/>
              <a:t> </a:t>
            </a:r>
            <a:r>
              <a:rPr lang="en-US" dirty="0" err="1"/>
              <a:t>etki</a:t>
            </a:r>
            <a:r>
              <a:rPr lang="en-US" dirty="0"/>
              <a:t> </a:t>
            </a:r>
            <a:r>
              <a:rPr lang="en-US" dirty="0" err="1"/>
              <a:t>eden</a:t>
            </a:r>
            <a:r>
              <a:rPr lang="en-US" dirty="0"/>
              <a:t>, </a:t>
            </a:r>
            <a:r>
              <a:rPr lang="en-US" dirty="0" err="1"/>
              <a:t>anatomik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tedavi</a:t>
            </a:r>
            <a:r>
              <a:rPr lang="en-US" dirty="0"/>
              <a:t> </a:t>
            </a:r>
            <a:r>
              <a:rPr lang="en-US" dirty="0" err="1"/>
              <a:t>yöntemidir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/>
              <a:t>       </a:t>
            </a:r>
            <a:r>
              <a:rPr lang="en-US" dirty="0" err="1"/>
              <a:t>Pulmoner</a:t>
            </a:r>
            <a:r>
              <a:rPr lang="en-US" dirty="0"/>
              <a:t> </a:t>
            </a:r>
            <a:r>
              <a:rPr lang="en-US" dirty="0" err="1"/>
              <a:t>venler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posterior </a:t>
            </a:r>
            <a:r>
              <a:rPr lang="en-US" dirty="0" err="1"/>
              <a:t>duvar</a:t>
            </a:r>
            <a:r>
              <a:rPr lang="en-US" dirty="0"/>
              <a:t> </a:t>
            </a:r>
            <a:r>
              <a:rPr lang="en-US" dirty="0" err="1"/>
              <a:t>izole</a:t>
            </a:r>
            <a:r>
              <a:rPr lang="en-US" dirty="0"/>
              <a:t> </a:t>
            </a:r>
            <a:r>
              <a:rPr lang="en-US" dirty="0" err="1"/>
              <a:t>edilir</a:t>
            </a:r>
            <a:r>
              <a:rPr lang="en-US" dirty="0"/>
              <a:t>, </a:t>
            </a:r>
            <a:r>
              <a:rPr lang="en-US" dirty="0" err="1"/>
              <a:t>sinüs</a:t>
            </a:r>
            <a:r>
              <a:rPr lang="en-US" dirty="0"/>
              <a:t> </a:t>
            </a:r>
            <a:r>
              <a:rPr lang="en-US" dirty="0" err="1"/>
              <a:t>nodu</a:t>
            </a:r>
            <a:r>
              <a:rPr lang="en-US" dirty="0"/>
              <a:t> </a:t>
            </a:r>
            <a:r>
              <a:rPr lang="en-US" dirty="0" err="1"/>
              <a:t>ile</a:t>
            </a:r>
            <a:r>
              <a:rPr lang="en-US" dirty="0"/>
              <a:t> AV node </a:t>
            </a:r>
            <a:r>
              <a:rPr lang="en-US" dirty="0" err="1"/>
              <a:t>arasında</a:t>
            </a:r>
            <a:r>
              <a:rPr lang="en-US" dirty="0"/>
              <a:t> </a:t>
            </a:r>
            <a:r>
              <a:rPr lang="en-US" dirty="0" err="1"/>
              <a:t>elektriksel</a:t>
            </a:r>
            <a:r>
              <a:rPr lang="en-US" dirty="0"/>
              <a:t> </a:t>
            </a:r>
            <a:r>
              <a:rPr lang="en-US" dirty="0" err="1"/>
              <a:t>aktivitenin</a:t>
            </a:r>
            <a:r>
              <a:rPr lang="en-US" dirty="0"/>
              <a:t> </a:t>
            </a:r>
            <a:r>
              <a:rPr lang="en-US" dirty="0" err="1"/>
              <a:t>dolaşımına</a:t>
            </a:r>
            <a:r>
              <a:rPr lang="en-US" dirty="0"/>
              <a:t> </a:t>
            </a:r>
            <a:r>
              <a:rPr lang="en-US" dirty="0" err="1"/>
              <a:t>izin</a:t>
            </a:r>
            <a:r>
              <a:rPr lang="en-US" dirty="0"/>
              <a:t> </a:t>
            </a:r>
            <a:r>
              <a:rPr lang="en-US" dirty="0" err="1"/>
              <a:t>veren</a:t>
            </a:r>
            <a:r>
              <a:rPr lang="en-US" dirty="0"/>
              <a:t> </a:t>
            </a:r>
            <a:r>
              <a:rPr lang="en-US" dirty="0" err="1"/>
              <a:t>ancak</a:t>
            </a:r>
            <a:r>
              <a:rPr lang="en-US" dirty="0"/>
              <a:t> atrial </a:t>
            </a:r>
            <a:r>
              <a:rPr lang="en-US" dirty="0" err="1"/>
              <a:t>firbrilasyon</a:t>
            </a:r>
            <a:r>
              <a:rPr lang="en-US" dirty="0"/>
              <a:t> </a:t>
            </a:r>
            <a:r>
              <a:rPr lang="en-US" dirty="0" err="1"/>
              <a:t>sirkütlerinin</a:t>
            </a:r>
            <a:r>
              <a:rPr lang="en-US" dirty="0"/>
              <a:t> </a:t>
            </a:r>
            <a:r>
              <a:rPr lang="en-US" dirty="0" err="1"/>
              <a:t>oluşması</a:t>
            </a:r>
            <a:r>
              <a:rPr lang="en-US" dirty="0"/>
              <a:t> </a:t>
            </a:r>
            <a:r>
              <a:rPr lang="en-US" dirty="0" err="1"/>
              <a:t>için</a:t>
            </a:r>
            <a:r>
              <a:rPr lang="en-US" dirty="0"/>
              <a:t> </a:t>
            </a:r>
            <a:r>
              <a:rPr lang="en-US" dirty="0" err="1"/>
              <a:t>gerekli</a:t>
            </a:r>
            <a:r>
              <a:rPr lang="en-US" dirty="0"/>
              <a:t> </a:t>
            </a:r>
            <a:r>
              <a:rPr lang="en-US" dirty="0" err="1"/>
              <a:t>kitleye</a:t>
            </a:r>
            <a:r>
              <a:rPr lang="en-US" dirty="0"/>
              <a:t> </a:t>
            </a:r>
            <a:r>
              <a:rPr lang="en-US" dirty="0" err="1"/>
              <a:t>ulaşmayan</a:t>
            </a:r>
            <a:r>
              <a:rPr lang="en-US" dirty="0"/>
              <a:t> </a:t>
            </a:r>
            <a:r>
              <a:rPr lang="en-US" dirty="0" err="1"/>
              <a:t>koridor</a:t>
            </a:r>
            <a:r>
              <a:rPr lang="en-US" dirty="0"/>
              <a:t> </a:t>
            </a:r>
            <a:r>
              <a:rPr lang="en-US" dirty="0" err="1"/>
              <a:t>sağlar</a:t>
            </a:r>
            <a:r>
              <a:rPr lang="en-US" dirty="0"/>
              <a:t> (</a:t>
            </a:r>
            <a:r>
              <a:rPr lang="en-US" dirty="0" err="1"/>
              <a:t>atriumların</a:t>
            </a:r>
            <a:r>
              <a:rPr lang="en-US" dirty="0"/>
              <a:t> </a:t>
            </a:r>
            <a:r>
              <a:rPr lang="en-US" dirty="0" err="1"/>
              <a:t>fibrilasyon</a:t>
            </a:r>
            <a:r>
              <a:rPr lang="en-US" dirty="0"/>
              <a:t>  </a:t>
            </a:r>
            <a:r>
              <a:rPr lang="en-US" dirty="0" err="1"/>
              <a:t>kapasitesini</a:t>
            </a:r>
            <a:r>
              <a:rPr lang="en-US" dirty="0"/>
              <a:t> </a:t>
            </a:r>
            <a:r>
              <a:rPr lang="en-US" dirty="0" err="1"/>
              <a:t>elinden</a:t>
            </a:r>
            <a:r>
              <a:rPr lang="en-US" dirty="0"/>
              <a:t> </a:t>
            </a:r>
            <a:r>
              <a:rPr lang="en-US" dirty="0" err="1"/>
              <a:t>alır</a:t>
            </a:r>
            <a:r>
              <a:rPr lang="en-US" dirty="0"/>
              <a:t>).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az-AZ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8A17E6-EC1A-4A88-91CD-F2979807D2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0565" y="0"/>
            <a:ext cx="5805182" cy="22314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AF812C-DBED-4418-839A-772A792848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1739" y="5066949"/>
            <a:ext cx="1417739" cy="1057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776494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4187</TotalTime>
  <Words>744</Words>
  <Application>Microsoft Office PowerPoint</Application>
  <PresentationFormat>Widescreen</PresentationFormat>
  <Paragraphs>136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Arial</vt:lpstr>
      <vt:lpstr>Bahnschrift SemiCondensed</vt:lpstr>
      <vt:lpstr>Gill Sans MT</vt:lpstr>
      <vt:lpstr>Gallery</vt:lpstr>
      <vt:lpstr>QULAKCIG FIBRILYASIYASI ZAMANI CERRAHI VE HIBRID ABLASYA PROSEDURU</vt:lpstr>
      <vt:lpstr>SEYIRICI ARITMIYA DUSERGESI  Çıkar Çatışması Beyanı</vt:lpstr>
      <vt:lpstr>MAZE OPERASYONU  </vt:lpstr>
      <vt:lpstr>PowerPoint Presentation</vt:lpstr>
      <vt:lpstr>PowerPoint Presentation</vt:lpstr>
      <vt:lpstr>Atrial fibrilasyon nedir?</vt:lpstr>
      <vt:lpstr>Atrial Fibrilasyon Mekanizması:</vt:lpstr>
      <vt:lpstr>Operasyon sırasında Atrial Fibrilasyonun haritalanması: </vt:lpstr>
      <vt:lpstr>Cox’s Maze Prosedürü:</vt:lpstr>
      <vt:lpstr>PowerPoint Presentation</vt:lpstr>
      <vt:lpstr>Perioperatif Artmış  Mortalite ve Morbidite! </vt:lpstr>
      <vt:lpstr>Uzun Dönemde Mortalite Artar! </vt:lpstr>
      <vt:lpstr>Uzun dönem artan Morbidite! </vt:lpstr>
      <vt:lpstr>Survi: AF Müdahale edilirse! </vt:lpstr>
      <vt:lpstr>Survi: AF Düzeltilirse! </vt:lpstr>
      <vt:lpstr>Survi: AF Düzeltilirse! </vt:lpstr>
      <vt:lpstr>Serebrovasküler Olay üzerine etkisi:</vt:lpstr>
      <vt:lpstr>Antikoagulasyon ihtiyacı:</vt:lpstr>
      <vt:lpstr>Maze Güvenli mi?</vt:lpstr>
      <vt:lpstr>PowerPoint Presentation</vt:lpstr>
      <vt:lpstr>Hangi Hasta Grubunda Maze!</vt:lpstr>
      <vt:lpstr>PowerPoint Presentation</vt:lpstr>
      <vt:lpstr>Hasta seçimi: Klavuzlar</vt:lpstr>
      <vt:lpstr>PowerPoint Presentation</vt:lpstr>
      <vt:lpstr>PowerPoint Presentation</vt:lpstr>
      <vt:lpstr>PowerPoint Presentation</vt:lpstr>
      <vt:lpstr>PowerPoint Presentation</vt:lpstr>
      <vt:lpstr>Atrial fibrilasyon cerrahisi:</vt:lpstr>
      <vt:lpstr>Lezyon Seçimi: Cox’s Maze IV </vt:lpstr>
      <vt:lpstr>Hybrid procedure</vt:lpstr>
      <vt:lpstr>KIME HYBRID  YAPMAK LAZIM ?</vt:lpstr>
      <vt:lpstr>HYBRID PROCEDURE </vt:lpstr>
      <vt:lpstr>PowerPoint Presentation</vt:lpstr>
      <vt:lpstr>PowerPoint Presentation</vt:lpstr>
      <vt:lpstr>Sonuç:</vt:lpstr>
      <vt:lpstr>Son Söz:</vt:lpstr>
      <vt:lpstr>Sabriniz icin tesekkurler…..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QULAKCIG FIBRILYASIYASI ZAMANI CERRAHI VE HIBRID ABLASYA PROSEDURU</dc:title>
  <dc:creator>Serkan Celik</dc:creator>
  <cp:lastModifiedBy>Serkan Celik</cp:lastModifiedBy>
  <cp:revision>27</cp:revision>
  <dcterms:created xsi:type="dcterms:W3CDTF">2022-09-15T10:45:11Z</dcterms:created>
  <dcterms:modified xsi:type="dcterms:W3CDTF">2022-09-23T09:06:09Z</dcterms:modified>
</cp:coreProperties>
</file>